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334" r:id="rId5"/>
    <p:sldId id="335" r:id="rId6"/>
    <p:sldId id="261" r:id="rId7"/>
    <p:sldId id="290" r:id="rId8"/>
    <p:sldId id="294" r:id="rId9"/>
    <p:sldId id="298" r:id="rId10"/>
    <p:sldId id="296" r:id="rId11"/>
    <p:sldId id="297" r:id="rId12"/>
    <p:sldId id="336" r:id="rId13"/>
    <p:sldId id="292" r:id="rId14"/>
    <p:sldId id="271" r:id="rId15"/>
    <p:sldId id="284" r:id="rId16"/>
    <p:sldId id="337" r:id="rId17"/>
    <p:sldId id="28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34C"/>
    <a:srgbClr val="F2F2F2"/>
    <a:srgbClr val="D74F5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88AC1-DA4B-49DC-931E-FB18DB3EB9DA}" v="135" dt="2023-09-24T00:49:51.601"/>
    <p1510:client id="{061562B8-4028-42E8-A3DA-167CB713C891}" v="19" dt="2023-09-24T01:40:21.597"/>
    <p1510:client id="{07DDADE7-E5C8-4DFF-8EAE-5CCDB6361500}" v="37" dt="2023-09-23T15:08:33.822"/>
    <p1510:client id="{2A8A1186-906D-495A-989F-31324EA15B6C}" v="2" dt="2023-09-24T01:16:55.017"/>
    <p1510:client id="{35885EF4-666D-41E4-A6C2-8EBFB558EAD1}" v="37" dt="2023-09-24T03:07:26.497"/>
    <p1510:client id="{3D69CA2C-6995-40CD-AF4F-25F0D3E895C6}" v="459" dt="2023-09-24T02:27:39.865"/>
    <p1510:client id="{47AC9778-6992-4378-A13B-AC5726113245}" v="10" dt="2023-09-24T01:56:45.575"/>
    <p1510:client id="{489EC3B5-8348-4ED7-A098-8CFF99045527}" v="36" dt="2023-09-23T23:30:26.853"/>
    <p1510:client id="{5577B311-236C-4904-B32B-11AFF3855413}" v="38" dt="2023-10-02T13:02:04.389"/>
    <p1510:client id="{60E15975-26CC-434D-95AC-5C86A460D510}" v="2" dt="2023-09-23T20:46:20.999"/>
    <p1510:client id="{68FA9DA3-F95F-412E-80CD-901F3B16792B}" v="11" dt="2023-09-28T17:44:16.923"/>
    <p1510:client id="{69BE933D-66E1-46C3-A31E-03DA55B515A3}" v="1" dt="2023-09-23T15:11:57.319"/>
    <p1510:client id="{70E9FCB4-8EC6-4B4B-9C49-A2CFF30E35EA}" v="102" dt="2023-09-23T19:26:16.911"/>
    <p1510:client id="{743307C9-F284-4660-9D7B-31A5BBB3D112}" v="7" dt="2023-09-23T22:08:37.446"/>
    <p1510:client id="{7582CD40-8D11-4E8A-98B2-14B0984B5448}" v="64" dt="2023-09-24T01:14:33.133"/>
    <p1510:client id="{773C24AE-99D5-4D39-B58C-E850CFCB8B64}" v="545" dt="2023-09-24T02:33:03.542"/>
    <p1510:client id="{82D13B36-B2D1-48E4-8962-EB4B92B4CBF8}" v="92" dt="2023-09-24T02:57:28.985"/>
    <p1510:client id="{845FEEFF-EEA4-D648-9B16-5CA57EDB7642}" v="2" dt="2023-09-24T01:57:15.437"/>
    <p1510:client id="{8AF83A93-4387-4B1C-95E1-B730FA895224}" v="9" dt="2023-09-24T01:47:29.525"/>
    <p1510:client id="{8D40E3A3-9AEB-480D-A69C-592117600F1E}" v="91" dt="2023-09-24T02:49:39.994"/>
    <p1510:client id="{95BED54F-2489-4E0F-AA91-1086CA576C2B}" v="186" dt="2023-09-24T02:42:40.963"/>
    <p1510:client id="{A88B362B-9D7A-483B-936E-6F6CEB424C04}" v="16" dt="2023-09-24T00:06:48.676"/>
    <p1510:client id="{C64B213A-C386-4A79-BB8E-EA4107B1D9E3}" v="8" dt="2023-09-24T00:04:21.479"/>
    <p1510:client id="{CA6F1DE4-587E-42B5-9C35-A4D85C6C5312}" v="4" dt="2023-09-24T01:27:39.921"/>
    <p1510:client id="{D624C302-3C89-4B40-BC7F-98E074216FFF}" v="5" dt="2023-09-23T23:54:39.959"/>
    <p1510:client id="{DE461867-6FBC-0B49-B725-1E648571700B}" v="147" dt="2023-09-21T17:47:08.565"/>
    <p1510:client id="{EFA36859-BD0A-40EE-8CB8-5F597E2B3036}" v="3" dt="2023-09-24T01:55:29.528"/>
    <p1510:client id="{F285E6DE-D0E9-443B-BB6B-65E0837D1B6A}" v="5" dt="2023-09-24T02:47:31.808"/>
    <p1510:client id="{F2AB2778-BA65-4E94-9DCA-F35CB8701D13}" v="14" dt="2023-09-23T14:35:47.179"/>
    <p1510:client id="{F7F308BA-3F6E-5449-B0A2-33B26D116716}" v="607" dt="2023-09-23T20:10:19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3C863-F31D-4825-9AF3-ADF97BB8A549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DEFB-9EC5-4B7F-B766-3F873B1E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5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late 1990s, to let people rent videos they select online then send out the DVD’s by mail to the customer doorstep, without charging the customers fees for late returns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https://dazeinfo.com/2019/07/14/netflix-annual-revenue-worldwide-graphfarm/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https://www.demandsage.com/netflix-subscribers/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6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4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2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0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73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13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DEFB-9EC5-4B7F-B766-3F873B1E7C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3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9414-7708-0882-4245-8AB3E6F88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540D5-87A6-E4CA-E0BE-426CF1F6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1D55D-B35A-DE0C-FF6B-EA58B650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A8793-C059-BAA1-808D-E53FEF63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F90F-1A26-19D4-AE71-935FA32A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2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9A0C-C658-C9C1-35FB-2D7C4114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74311-1D84-DDEE-10EA-ACB7C97F3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A3E7C-F233-3FFF-56F4-A106B3F1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2B2F2-1ED9-A44F-5BF5-621AC93F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10D6-181E-0684-8705-9606D042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4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240CE-535C-2028-0915-CE093764C5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E5777-FE05-2C34-0667-952EFB5E5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2498-1D7B-CE90-4BB8-FADF5D10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F5DC-D5CC-1D9C-D499-FFE1E133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8082-D5D6-DC2B-7E6C-85E2B4B5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9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4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E32D-75C6-BD91-158F-EA1B57B7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FFA3-B692-2B3C-B141-91D088807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C8543-70DB-F188-DD86-6FB7A91F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2122-801C-D49A-FBD1-8BA038E8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BE2F5-0BE5-6726-6848-4E18D731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7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E515-BD9A-22B9-15CF-8CB0EF24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6E2B8-EAF5-9FF2-B0CC-BB35F64C5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C8CB8-78D0-3EBA-1408-5A8F3167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A40AC-2328-9D0A-CBC5-718D4057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EF10-9E90-EDBF-907F-E0A2122B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89EC-A69F-0492-834E-7951D806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B49E0-B57A-841A-A38C-1CFE59E9F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B1FE7-0144-0A74-D867-177637103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F48D6-A32C-5457-2AF9-50CE3FF1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9D7EA-4366-B643-DC9D-0888E7C5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42D9B-05FD-935A-5341-5C7E21F8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8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6252-152D-FDEE-9E8E-7733A854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1DB2-DB6F-33F0-549D-E7A609D81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B6A5E-6A6F-E538-03D1-5AFB70748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66C0A-63AB-F34C-C17B-C4A4121DC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BCC04-433F-D280-3B48-1CAD33D33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B92FF-C6DF-F33C-D28D-F5F2338E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06056-25C3-5BD0-C0EE-9FEBE4D8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F1F7-B640-E1F3-42A3-E7EA2938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0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CA97-AC91-46B6-4A14-D17EC96C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AF41D-16EC-41A9-6D96-DAA974F2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803F0-7F87-FFE4-2B5F-63B2F3F0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14701-1310-5CE8-3F74-F160E964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88F7B-57FC-E90B-4E09-7800102A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0C4C2-5788-1087-318E-75793547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E177-8708-2F9B-0D5F-821C2898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5440-5E3B-1E04-401D-BAA3DAA0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59C70-0DA4-EE31-E070-6FC3CF2B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D68FA-C489-90D6-0D32-6ED7FC31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7A728-1C37-CB11-D7BF-D1ABBA8E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F213-ECA9-2A6D-5A48-A29A5D70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28159-B1BD-F04C-8269-5E1D1448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DC5B-1563-2894-8952-35E8A4BE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709F2-BFD8-8957-FA2A-3F645C5CD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2F457-BC7D-CF8A-1B91-706AB6BB3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91738-A7EC-831C-2C7B-C7461E29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4800-81D3-0630-44E6-7F54EBC1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7899D-D18A-0D29-315C-FB400A35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01B72-0C5F-CB25-67C5-EC29E51C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802EB-4C25-3D64-7524-2868B5CE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EBECE-21F2-4348-1659-8DFC18E6E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A0860-AB1B-4D83-876A-74E3C7FADF3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BBB67-A1B1-BCA4-DC4F-51864705F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A32FB-0DFB-8974-4EB8-2B7652BBB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BC53-82FB-4486-A851-C50603F4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1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874184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oulakaz.net/2016/01/25/we-have-15-of-netflix-in-mauritius/" TargetMode="External"/><Relationship Id="rId5" Type="http://schemas.openxmlformats.org/officeDocument/2006/relationships/image" Target="../media/image23.jpeg"/><Relationship Id="rId10" Type="http://schemas.openxmlformats.org/officeDocument/2006/relationships/hyperlink" Target="https://elgeek.com/39621/conviertete-en-un-campeon-de-los-memes-creando-los-tuyos-en-un-dos-por-tres" TargetMode="External"/><Relationship Id="rId4" Type="http://schemas.openxmlformats.org/officeDocument/2006/relationships/image" Target="../media/image5.emf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rkupapp.com/post/10-competitive-netflix-employee-benefits-that-stand-out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edrawmind.com/article/swot-analysis-of-netflix.html" TargetMode="External"/><Relationship Id="rId12" Type="http://schemas.openxmlformats.org/officeDocument/2006/relationships/hyperlink" Target="https://www.comparitech.com/blog/vpn-privacy/netflix-statistics-facts-figures/#:~:text=Netflix%20offers%20content%20in%20over%2060%20languag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strategystory.com/blog/netflix-swot-analysis/" TargetMode="External"/><Relationship Id="rId11" Type="http://schemas.openxmlformats.org/officeDocument/2006/relationships/hyperlink" Target="https://www.businessinsider.com/how-netflix-is-changing-the-entertainment-industry-2021-8" TargetMode="External"/><Relationship Id="rId5" Type="http://schemas.openxmlformats.org/officeDocument/2006/relationships/hyperlink" Target="https://www.le-vpn.com/netflix-10-innovations-changed-world/" TargetMode="External"/><Relationship Id="rId10" Type="http://schemas.openxmlformats.org/officeDocument/2006/relationships/hyperlink" Target="https://www.skillsire.com/read-blog/468_netflix-continues-to-dominate-how-netflix-kept-on-dominating-the-streaming-indus.html" TargetMode="External"/><Relationship Id="rId4" Type="http://schemas.openxmlformats.org/officeDocument/2006/relationships/image" Target="../media/image5.emf"/><Relationship Id="rId9" Type="http://schemas.openxmlformats.org/officeDocument/2006/relationships/hyperlink" Target="https://jobs.netflix.com/work-life-philosophy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emf"/><Relationship Id="rId11" Type="http://schemas.openxmlformats.org/officeDocument/2006/relationships/image" Target="../media/image17.png"/><Relationship Id="rId5" Type="http://schemas.openxmlformats.org/officeDocument/2006/relationships/image" Target="../media/image4.jpe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3B76B074-E861-623A-D5B8-84E97B558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4"/>
            <a:ext cx="12268200" cy="7212496"/>
          </a:xfrm>
          <a:prstGeom prst="rect">
            <a:avLst/>
          </a:prstGeom>
        </p:spPr>
      </p:pic>
      <p:pic>
        <p:nvPicPr>
          <p:cNvPr id="5" name="Netflix New Logo Animation 2019">
            <a:hlinkClick r:id="" action="ppaction://media"/>
            <a:extLst>
              <a:ext uri="{FF2B5EF4-FFF2-40B4-BE49-F238E27FC236}">
                <a16:creationId xmlns:a16="http://schemas.microsoft.com/office/drawing/2014/main" id="{10366DB7-AA2F-A854-4904-A6B69386E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1392096">
            <a:off x="12624464" y="65337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390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STICKINESS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5" name="Picture 4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D1BA0F9A-BCF8-DA22-1818-3EA631D0A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922" y="1612551"/>
            <a:ext cx="3449982" cy="496547"/>
          </a:xfrm>
          <a:prstGeom prst="rect">
            <a:avLst/>
          </a:prstGeom>
        </p:spPr>
      </p:pic>
      <p:pic>
        <p:nvPicPr>
          <p:cNvPr id="13" name="Picture 12" descr="A graph showing the number of companies&#10;&#10;Description automatically generated">
            <a:extLst>
              <a:ext uri="{FF2B5EF4-FFF2-40B4-BE49-F238E27FC236}">
                <a16:creationId xmlns:a16="http://schemas.microsoft.com/office/drawing/2014/main" id="{BDA62B3B-DB35-A88B-72F3-98E34A7BD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181" y="2483518"/>
            <a:ext cx="6034156" cy="3160965"/>
          </a:xfrm>
          <a:prstGeom prst="rect">
            <a:avLst/>
          </a:prstGeom>
        </p:spPr>
      </p:pic>
      <p:pic>
        <p:nvPicPr>
          <p:cNvPr id="26" name="Picture 2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B761E84-E623-BE0D-4610-226D9ECF4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397951"/>
            <a:ext cx="5586894" cy="31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STICKINESS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5" name="Picture 4" descr="A screenshot of a game">
            <a:extLst>
              <a:ext uri="{FF2B5EF4-FFF2-40B4-BE49-F238E27FC236}">
                <a16:creationId xmlns:a16="http://schemas.microsoft.com/office/drawing/2014/main" id="{27F26AF1-BA83-8DE5-4AD1-A46018D81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614" y="971551"/>
            <a:ext cx="9519785" cy="52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4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rectangular object with black border">
            <a:extLst>
              <a:ext uri="{FF2B5EF4-FFF2-40B4-BE49-F238E27FC236}">
                <a16:creationId xmlns:a16="http://schemas.microsoft.com/office/drawing/2014/main" id="{CE115390-F638-56B0-9259-4294A083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59" y="1347019"/>
            <a:ext cx="2729819" cy="4945366"/>
          </a:xfrm>
          <a:prstGeom prst="rect">
            <a:avLst/>
          </a:prstGeom>
        </p:spPr>
      </p:pic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MARKET TYPES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Picture 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BCA517C7-BF20-B4EA-C6EB-31E2E2C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7" y="1356615"/>
            <a:ext cx="2729819" cy="4945367"/>
          </a:xfrm>
          <a:prstGeom prst="rect">
            <a:avLst/>
          </a:prstGeom>
        </p:spPr>
      </p:pic>
      <p:pic>
        <p:nvPicPr>
          <p:cNvPr id="5" name="Picture 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5EB491B-F4BA-A9FC-E505-57F785F7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309" y="1347020"/>
            <a:ext cx="2729819" cy="49453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94C6AC-8408-92C5-31B4-F1A3CCBC2749}"/>
              </a:ext>
            </a:extLst>
          </p:cNvPr>
          <p:cNvSpPr txBox="1"/>
          <p:nvPr/>
        </p:nvSpPr>
        <p:spPr>
          <a:xfrm>
            <a:off x="206319" y="2006330"/>
            <a:ext cx="260941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/>
              <a:t>Started as a DVD rental mailing service in 1997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/>
              <a:t>No Late fees on DVD rentals.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/>
              <a:t>Disrupted the traditional video rental industry.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/>
              <a:t>Netflix pivoted towards content streaming by launching its video-on-demand service.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1600">
              <a:effectLst/>
              <a:latin typeface="-apple-system"/>
            </a:endParaRPr>
          </a:p>
        </p:txBody>
      </p:sp>
      <p:pic>
        <p:nvPicPr>
          <p:cNvPr id="34" name="Picture 33" descr="A white rectangular object with black border">
            <a:extLst>
              <a:ext uri="{FF2B5EF4-FFF2-40B4-BE49-F238E27FC236}">
                <a16:creationId xmlns:a16="http://schemas.microsoft.com/office/drawing/2014/main" id="{9E0BD608-D7B7-D0D6-B3FB-0551E3A3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35" y="1342803"/>
            <a:ext cx="2729819" cy="494536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8536EBD-7D39-1902-8145-E4ADD0996E8A}"/>
              </a:ext>
            </a:extLst>
          </p:cNvPr>
          <p:cNvSpPr/>
          <p:nvPr/>
        </p:nvSpPr>
        <p:spPr>
          <a:xfrm>
            <a:off x="3417562" y="1494707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NEW MARKET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715DFD-3B9C-4C7D-B7F8-D97E612306C5}"/>
              </a:ext>
            </a:extLst>
          </p:cNvPr>
          <p:cNvSpPr/>
          <p:nvPr/>
        </p:nvSpPr>
        <p:spPr>
          <a:xfrm>
            <a:off x="9617093" y="1479786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ADJACENT MARKET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C868B2A-0B0E-031E-C046-D97B5E0AF507}"/>
              </a:ext>
            </a:extLst>
          </p:cNvPr>
          <p:cNvSpPr/>
          <p:nvPr/>
        </p:nvSpPr>
        <p:spPr>
          <a:xfrm>
            <a:off x="6400801" y="1479786"/>
            <a:ext cx="2233142" cy="501683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EXPONENTIAL GROWTH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1B02B49-94F2-3C29-8804-DB58E537077F}"/>
              </a:ext>
            </a:extLst>
          </p:cNvPr>
          <p:cNvSpPr/>
          <p:nvPr/>
        </p:nvSpPr>
        <p:spPr>
          <a:xfrm>
            <a:off x="424486" y="1480331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EXISTING MARKET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26ABBE-55C7-E425-387D-518131DB39BB}"/>
              </a:ext>
            </a:extLst>
          </p:cNvPr>
          <p:cNvSpPr txBox="1"/>
          <p:nvPr/>
        </p:nvSpPr>
        <p:spPr>
          <a:xfrm>
            <a:off x="3126309" y="2006330"/>
            <a:ext cx="260941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/>
              <a:t>Netflix entered a new market for original content creation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/>
              <a:t>High-quality personalized content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/>
              <a:t>Disrupted the video streaming industry</a:t>
            </a:r>
            <a:endParaRPr lang="en-US" sz="1600" b="0" i="0">
              <a:effectLst/>
              <a:latin typeface="Calibri" panose="020F05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 panose="020F0502020204030204" pitchFamily="34" charset="0"/>
              </a:rPr>
              <a:t>US market saturation – preferred by 47% of Americans over other streaming platforms.​</a:t>
            </a:r>
            <a:endParaRPr lang="en-US" sz="1600" b="0" i="0"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B1831C-4FF9-1C61-1A53-ECE853E8F528}"/>
              </a:ext>
            </a:extLst>
          </p:cNvPr>
          <p:cNvSpPr txBox="1"/>
          <p:nvPr/>
        </p:nvSpPr>
        <p:spPr>
          <a:xfrm>
            <a:off x="6220936" y="2006330"/>
            <a:ext cx="2609410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Targeted English-speaking countries starting with international expansion in 2010 to Canada.​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Ventured into non-English-speaking countries across Europe, Latin America, and Asia.​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Seamless localization – subscriber base widened by 50% in 2 years.​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Reached 190+ countries by 2016.​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Achieved global growth and became one of the most popular streaming services in the world.​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85EEF-432C-05D5-533F-52C916F265CE}"/>
              </a:ext>
            </a:extLst>
          </p:cNvPr>
          <p:cNvSpPr txBox="1"/>
          <p:nvPr/>
        </p:nvSpPr>
        <p:spPr>
          <a:xfrm>
            <a:off x="9321539" y="3887626"/>
            <a:ext cx="260941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238.39 million subscribers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More subscribers than all other pure streaming services combined.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8% of all video viewing time globally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15% of global internet traffic use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966AC6-918F-3692-D7B5-A5E55572D577}"/>
              </a:ext>
            </a:extLst>
          </p:cNvPr>
          <p:cNvSpPr/>
          <p:nvPr/>
        </p:nvSpPr>
        <p:spPr>
          <a:xfrm>
            <a:off x="9617093" y="3345444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POSITIONING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34EAC2-B1DE-C5CD-D805-C505259DA001}"/>
              </a:ext>
            </a:extLst>
          </p:cNvPr>
          <p:cNvSpPr txBox="1"/>
          <p:nvPr/>
        </p:nvSpPr>
        <p:spPr>
          <a:xfrm>
            <a:off x="9321539" y="2001244"/>
            <a:ext cx="260941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Interactive Shows like Black Mirror - Bandersnatch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Netflix Games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Netflix Merchandise </a:t>
            </a:r>
          </a:p>
        </p:txBody>
      </p:sp>
    </p:spTree>
    <p:extLst>
      <p:ext uri="{BB962C8B-B14F-4D97-AF65-F5344CB8AC3E}">
        <p14:creationId xmlns:p14="http://schemas.microsoft.com/office/powerpoint/2010/main" val="309541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260615" y="6345567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568834" y="6299700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137927" y="6292301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21" y="6352966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92462" y="6364495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96983" y="6404807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1845F-3A51-D692-6CD4-7C8E890547E0}"/>
              </a:ext>
            </a:extLst>
          </p:cNvPr>
          <p:cNvSpPr txBox="1"/>
          <p:nvPr/>
        </p:nvSpPr>
        <p:spPr>
          <a:xfrm>
            <a:off x="1524956" y="218841"/>
            <a:ext cx="848241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  <a:ea typeface="+mn-lt"/>
                <a:cs typeface="+mn-lt"/>
              </a:rPr>
              <a:t>MARKETING STRATEGY</a:t>
            </a:r>
            <a:endParaRPr lang="en-US" sz="4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4" name="Picture 13" descr="A screen shot of a television&#10;&#10;Description automatically generated">
            <a:extLst>
              <a:ext uri="{FF2B5EF4-FFF2-40B4-BE49-F238E27FC236}">
                <a16:creationId xmlns:a16="http://schemas.microsoft.com/office/drawing/2014/main" id="{FF91F169-189D-04BB-CBAF-39D9B1B36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19857" y="1055995"/>
            <a:ext cx="3067531" cy="2120204"/>
          </a:xfrm>
          <a:prstGeom prst="rect">
            <a:avLst/>
          </a:prstGeom>
        </p:spPr>
      </p:pic>
      <p:pic>
        <p:nvPicPr>
          <p:cNvPr id="28" name="Picture 27" descr="A group of women in blue dresses">
            <a:extLst>
              <a:ext uri="{FF2B5EF4-FFF2-40B4-BE49-F238E27FC236}">
                <a16:creationId xmlns:a16="http://schemas.microsoft.com/office/drawing/2014/main" id="{AE07AA0E-0C1A-8F60-B086-FCDC0F809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21137" y="1030127"/>
            <a:ext cx="3251006" cy="2167337"/>
          </a:xfrm>
          <a:prstGeom prst="rect">
            <a:avLst/>
          </a:prstGeom>
        </p:spPr>
      </p:pic>
      <p:pic>
        <p:nvPicPr>
          <p:cNvPr id="33" name="Picture 32" descr="A person wearing sunglasses&#10;&#10;Description automatically generated">
            <a:extLst>
              <a:ext uri="{FF2B5EF4-FFF2-40B4-BE49-F238E27FC236}">
                <a16:creationId xmlns:a16="http://schemas.microsoft.com/office/drawing/2014/main" id="{F99628AD-2312-CC2A-D02B-74936B704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603058" y="4071759"/>
            <a:ext cx="3527231" cy="21151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8BC3AFA-2FE2-F73E-27EE-3020E283248A}"/>
              </a:ext>
            </a:extLst>
          </p:cNvPr>
          <p:cNvSpPr txBox="1"/>
          <p:nvPr/>
        </p:nvSpPr>
        <p:spPr>
          <a:xfrm>
            <a:off x="1904464" y="3298729"/>
            <a:ext cx="289598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CONTENT VARIATION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DA9C34-2876-044F-22F7-E998FE110F88}"/>
              </a:ext>
            </a:extLst>
          </p:cNvPr>
          <p:cNvSpPr txBox="1"/>
          <p:nvPr/>
        </p:nvSpPr>
        <p:spPr>
          <a:xfrm>
            <a:off x="6593890" y="3260427"/>
            <a:ext cx="44000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RESONATE WITH LOCAL CULTURE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E33831-D114-BB8B-2776-FF5D71826603}"/>
              </a:ext>
            </a:extLst>
          </p:cNvPr>
          <p:cNvSpPr/>
          <p:nvPr/>
        </p:nvSpPr>
        <p:spPr>
          <a:xfrm>
            <a:off x="6383436" y="4328934"/>
            <a:ext cx="46112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Don’t Promote,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ENTERTAIN !</a:t>
            </a:r>
          </a:p>
        </p:txBody>
      </p:sp>
    </p:spTree>
    <p:extLst>
      <p:ext uri="{BB962C8B-B14F-4D97-AF65-F5344CB8AC3E}">
        <p14:creationId xmlns:p14="http://schemas.microsoft.com/office/powerpoint/2010/main" val="196413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789107" y="6223936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693628" y="6264248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FE495-2983-1C73-BBB9-935C400F2B73}"/>
              </a:ext>
            </a:extLst>
          </p:cNvPr>
          <p:cNvSpPr txBox="1"/>
          <p:nvPr/>
        </p:nvSpPr>
        <p:spPr>
          <a:xfrm>
            <a:off x="1433443" y="345661"/>
            <a:ext cx="55592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>
              <a:solidFill>
                <a:srgbClr val="FF0000"/>
              </a:solidFill>
              <a:latin typeface="Sitka Text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61E41-7D21-2118-357A-52E8100A17EB}"/>
              </a:ext>
            </a:extLst>
          </p:cNvPr>
          <p:cNvSpPr txBox="1"/>
          <p:nvPr/>
        </p:nvSpPr>
        <p:spPr>
          <a:xfrm>
            <a:off x="411923" y="1814443"/>
            <a:ext cx="84085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endParaRPr lang="en-US" sz="2000">
              <a:solidFill>
                <a:srgbClr val="E3E3E3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9E2A0BA-5089-BEBD-9A67-512393B1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" y="133"/>
            <a:ext cx="12128239" cy="68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6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457260" y="6205008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765479" y="6159141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334572" y="6151742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66" y="6212407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789107" y="6223936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693628" y="6264248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FE495-2983-1C73-BBB9-935C400F2B73}"/>
              </a:ext>
            </a:extLst>
          </p:cNvPr>
          <p:cNvSpPr txBox="1"/>
          <p:nvPr/>
        </p:nvSpPr>
        <p:spPr>
          <a:xfrm>
            <a:off x="1433443" y="345661"/>
            <a:ext cx="55592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>
              <a:solidFill>
                <a:srgbClr val="FF0000"/>
              </a:solidFill>
              <a:latin typeface="Sitka Text"/>
              <a:cs typeface="Times New Roman"/>
            </a:endParaRP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4B61F5F6-08FD-BFA7-BC3A-687E4243B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8" y="4218992"/>
            <a:ext cx="6093435" cy="809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661E41-7D21-2118-357A-52E8100A17EB}"/>
              </a:ext>
            </a:extLst>
          </p:cNvPr>
          <p:cNvSpPr txBox="1"/>
          <p:nvPr/>
        </p:nvSpPr>
        <p:spPr>
          <a:xfrm>
            <a:off x="411923" y="1814443"/>
            <a:ext cx="840850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rgbClr val="E3E3E3"/>
              </a:solidFill>
              <a:latin typeface="Calibri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E3E3E3"/>
                </a:solidFill>
                <a:latin typeface="Calibri"/>
                <a:ea typeface="+mn-lt"/>
                <a:cs typeface="+mn-lt"/>
              </a:rPr>
              <a:t>Revenue has grown steadily, reaching $31.6 billion in 2022</a:t>
            </a:r>
            <a:endParaRPr lang="en-US" sz="2000" dirty="0">
              <a:solidFill>
                <a:srgbClr val="E3E3E3"/>
              </a:solidFill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rgbClr val="E3E3E3"/>
                </a:solidFill>
                <a:latin typeface="Calibri"/>
                <a:ea typeface="+mn-lt"/>
                <a:cs typeface="+mn-lt"/>
              </a:rPr>
              <a:t>Profitable, generating over $4 billion in net income in 2022</a:t>
            </a:r>
            <a:endParaRPr lang="en-US" sz="2000" dirty="0">
              <a:solidFill>
                <a:srgbClr val="E7E6E6"/>
              </a:solidFill>
              <a:latin typeface="Calibri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 dirty="0">
                <a:solidFill>
                  <a:schemeClr val="bg2"/>
                </a:solidFill>
                <a:latin typeface="Calibri"/>
                <a:cs typeface="Narkisim"/>
              </a:rPr>
              <a:t>Never reported a loss </a:t>
            </a:r>
            <a:endParaRPr lang="en-US" sz="2000" dirty="0">
              <a:solidFill>
                <a:schemeClr val="bg2"/>
              </a:solidFill>
              <a:latin typeface="Calibri"/>
              <a:ea typeface="Calibri"/>
              <a:cs typeface="Narkisi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ADE8B-F8F3-F679-E62B-38108ED89A6C}"/>
              </a:ext>
            </a:extLst>
          </p:cNvPr>
          <p:cNvSpPr txBox="1"/>
          <p:nvPr/>
        </p:nvSpPr>
        <p:spPr>
          <a:xfrm>
            <a:off x="1530867" y="240636"/>
            <a:ext cx="84824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ea typeface="+mn-lt"/>
                <a:cs typeface="+mn-lt"/>
              </a:rPr>
              <a:t>REVENUE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19" name="Picture 18" descr="A screenshot of a pie chart&#10;&#10;Description automatically generated">
            <a:extLst>
              <a:ext uri="{FF2B5EF4-FFF2-40B4-BE49-F238E27FC236}">
                <a16:creationId xmlns:a16="http://schemas.microsoft.com/office/drawing/2014/main" id="{E0EEBF07-E79A-3CB7-4722-5D959E65F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270" y="1158500"/>
            <a:ext cx="2124766" cy="2199783"/>
          </a:xfrm>
          <a:prstGeom prst="rect">
            <a:avLst/>
          </a:prstGeom>
        </p:spPr>
      </p:pic>
      <p:pic>
        <p:nvPicPr>
          <p:cNvPr id="12" name="Picture 11" descr="A graph with a red line&#10;&#10;Description automatically generated">
            <a:extLst>
              <a:ext uri="{FF2B5EF4-FFF2-40B4-BE49-F238E27FC236}">
                <a16:creationId xmlns:a16="http://schemas.microsoft.com/office/drawing/2014/main" id="{705778A0-F18C-B75E-E742-B3520C07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836" y="3787864"/>
            <a:ext cx="3615634" cy="28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rectangular object with black border">
            <a:extLst>
              <a:ext uri="{FF2B5EF4-FFF2-40B4-BE49-F238E27FC236}">
                <a16:creationId xmlns:a16="http://schemas.microsoft.com/office/drawing/2014/main" id="{34CCEA43-6561-A2CD-4CC6-3A1B2B61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34" y="1356544"/>
            <a:ext cx="2729819" cy="4945366"/>
          </a:xfrm>
          <a:prstGeom prst="rect">
            <a:avLst/>
          </a:prstGeom>
        </p:spPr>
      </p:pic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CRITICAL APPRECIATION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Picture 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BCA517C7-BF20-B4EA-C6EB-31E2E2C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7" y="1356615"/>
            <a:ext cx="2729819" cy="4945367"/>
          </a:xfrm>
          <a:prstGeom prst="rect">
            <a:avLst/>
          </a:prstGeom>
        </p:spPr>
      </p:pic>
      <p:pic>
        <p:nvPicPr>
          <p:cNvPr id="5" name="Picture 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5EB491B-F4BA-A9FC-E505-57F785F7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84" y="1337495"/>
            <a:ext cx="2729819" cy="49453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94C6AC-8408-92C5-31B4-F1A3CCBC2749}"/>
              </a:ext>
            </a:extLst>
          </p:cNvPr>
          <p:cNvSpPr txBox="1"/>
          <p:nvPr/>
        </p:nvSpPr>
        <p:spPr>
          <a:xfrm>
            <a:off x="206319" y="2006330"/>
            <a:ext cx="260941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User friendly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/>
              <a:t>Data-driven insights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cs typeface="Calibri"/>
              </a:rPr>
              <a:t>Adaptability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cs typeface="Calibri"/>
              </a:rPr>
              <a:t>Brand Reputation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>
                <a:cs typeface="Calibri" panose="020F0502020204030204"/>
              </a:rPr>
              <a:t>Global Presence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>
              <a:cs typeface="Calibri" panose="020F0502020204030204"/>
            </a:endParaRPr>
          </a:p>
        </p:txBody>
      </p:sp>
      <p:pic>
        <p:nvPicPr>
          <p:cNvPr id="34" name="Picture 33" descr="A white rectangular object with black border">
            <a:extLst>
              <a:ext uri="{FF2B5EF4-FFF2-40B4-BE49-F238E27FC236}">
                <a16:creationId xmlns:a16="http://schemas.microsoft.com/office/drawing/2014/main" id="{9E0BD608-D7B7-D0D6-B3FB-0551E3A3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35" y="1342803"/>
            <a:ext cx="2729819" cy="494536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8536EBD-7D39-1902-8145-E4ADD0996E8A}"/>
              </a:ext>
            </a:extLst>
          </p:cNvPr>
          <p:cNvSpPr/>
          <p:nvPr/>
        </p:nvSpPr>
        <p:spPr>
          <a:xfrm>
            <a:off x="3417562" y="1494707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WEAKNESS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715DFD-3B9C-4C7D-B7F8-D97E612306C5}"/>
              </a:ext>
            </a:extLst>
          </p:cNvPr>
          <p:cNvSpPr/>
          <p:nvPr/>
        </p:nvSpPr>
        <p:spPr>
          <a:xfrm>
            <a:off x="9617093" y="1479786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THREATS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C868B2A-0B0E-031E-C046-D97B5E0AF507}"/>
              </a:ext>
            </a:extLst>
          </p:cNvPr>
          <p:cNvSpPr/>
          <p:nvPr/>
        </p:nvSpPr>
        <p:spPr>
          <a:xfrm>
            <a:off x="6400801" y="1479786"/>
            <a:ext cx="2233142" cy="501683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GROWTH AREAS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1B02B49-94F2-3C29-8804-DB58E537077F}"/>
              </a:ext>
            </a:extLst>
          </p:cNvPr>
          <p:cNvSpPr/>
          <p:nvPr/>
        </p:nvSpPr>
        <p:spPr>
          <a:xfrm>
            <a:off x="424486" y="1480331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STRENGTHS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26ABBE-55C7-E425-387D-518131DB39BB}"/>
              </a:ext>
            </a:extLst>
          </p:cNvPr>
          <p:cNvSpPr txBox="1"/>
          <p:nvPr/>
        </p:nvSpPr>
        <p:spPr>
          <a:xfrm>
            <a:off x="3250134" y="2006330"/>
            <a:ext cx="26094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ubscription model pressure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/>
              </a:rPr>
              <a:t>Dependency on licensing agreements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/>
              </a:rPr>
              <a:t>Limited advertising revenue</a:t>
            </a:r>
            <a:endParaRPr lang="en-US" kern="1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B1831C-4FF9-1C61-1A53-ECE853E8F528}"/>
              </a:ext>
            </a:extLst>
          </p:cNvPr>
          <p:cNvSpPr txBox="1"/>
          <p:nvPr/>
        </p:nvSpPr>
        <p:spPr>
          <a:xfrm>
            <a:off x="6287611" y="2006330"/>
            <a:ext cx="260941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/>
              </a:rPr>
              <a:t>Reinstate</a:t>
            </a:r>
            <a:r>
              <a:rPr lang="en-US" kern="100">
                <a:effectLst/>
                <a:ea typeface="Calibri" panose="020F0502020204030204" pitchFamily="34" charset="0"/>
                <a:cs typeface="Times New Roman"/>
              </a:rPr>
              <a:t> free trials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/>
              </a:rPr>
              <a:t>More Strategic Partnerships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cs typeface="Times New Roman"/>
              </a:rPr>
              <a:t>Cross profile content suggestions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/>
              </a:rPr>
              <a:t>C</a:t>
            </a:r>
            <a:r>
              <a:rPr lang="en-US" kern="100">
                <a:effectLst/>
                <a:ea typeface="Calibri" panose="020F0502020204030204" pitchFamily="34" charset="0"/>
                <a:cs typeface="Times New Roman"/>
              </a:rPr>
              <a:t>apitalize on merchandise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85EEF-432C-05D5-533F-52C916F265CE}"/>
              </a:ext>
            </a:extLst>
          </p:cNvPr>
          <p:cNvSpPr txBox="1"/>
          <p:nvPr/>
        </p:nvSpPr>
        <p:spPr>
          <a:xfrm>
            <a:off x="9290369" y="2006330"/>
            <a:ext cx="260941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 panose="02020603050405020304" pitchFamily="18" charset="0"/>
              </a:rPr>
              <a:t>Piracy and password sharing</a:t>
            </a:r>
            <a:endParaRPr lang="en-US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OTT platform regulation from the government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 panose="02020603050405020304" pitchFamily="18" charset="0"/>
              </a:rPr>
              <a:t>Censorship of content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kern="10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ising competition from other streaming services</a:t>
            </a:r>
          </a:p>
        </p:txBody>
      </p:sp>
    </p:spTree>
    <p:extLst>
      <p:ext uri="{BB962C8B-B14F-4D97-AF65-F5344CB8AC3E}">
        <p14:creationId xmlns:p14="http://schemas.microsoft.com/office/powerpoint/2010/main" val="299414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260615" y="6345567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568834" y="6299700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137927" y="6292301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21" y="6352966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92462" y="6364495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96983" y="6404807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1845F-3A51-D692-6CD4-7C8E890547E0}"/>
              </a:ext>
            </a:extLst>
          </p:cNvPr>
          <p:cNvSpPr txBox="1"/>
          <p:nvPr/>
        </p:nvSpPr>
        <p:spPr>
          <a:xfrm>
            <a:off x="1524956" y="218841"/>
            <a:ext cx="8482417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bg1"/>
                </a:solidFill>
                <a:ea typeface="+mn-lt"/>
                <a:cs typeface="+mn-lt"/>
              </a:rPr>
              <a:t>REFERENCES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77BB8-A801-D544-8044-78CC1785F0F4}"/>
              </a:ext>
            </a:extLst>
          </p:cNvPr>
          <p:cNvSpPr txBox="1"/>
          <p:nvPr/>
        </p:nvSpPr>
        <p:spPr>
          <a:xfrm>
            <a:off x="417179" y="1147135"/>
            <a:ext cx="9309395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https://www.le-vpn.com/netflix-10-innovations-changed-world/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https://thestrategystory.com/blog/netflix-swot-analysis/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https://www.edrawmind.com/article/swot-analysis-of-netflix.html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8"/>
              </a:rPr>
              <a:t>https://www.perkupapp.com/post/10-competitive-netflix-employee-benefits-that-stand-out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https://jobs.netflix.com/work-life-philosophy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https://www.skillsire.com/read-blog/468_netflix-continues-to-dominate-how-netflix-kept-on-dominating-the-streaming-indus.html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https://www.businessinsider.com/how-netflix-is-changing-the-entertainment-industry-2021-8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12"/>
              </a:rPr>
              <a:t>https://www.comparitech.com/blog/vpn-privacy/netflix-statistics-facts-figures/#:~:text=Netflix%20offers%20content%20in%20over%2060%20languages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https://www.peppercontent.io/blog/netflix-app-features/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45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0">
            <a:extLst>
              <a:ext uri="{FF2B5EF4-FFF2-40B4-BE49-F238E27FC236}">
                <a16:creationId xmlns:a16="http://schemas.microsoft.com/office/drawing/2014/main" id="{2F9BA2B9-7D8E-CEE7-CC90-CE7351A0610B}"/>
              </a:ext>
            </a:extLst>
          </p:cNvPr>
          <p:cNvSpPr txBox="1"/>
          <p:nvPr/>
        </p:nvSpPr>
        <p:spPr>
          <a:xfrm>
            <a:off x="2805191" y="2477758"/>
            <a:ext cx="6554709" cy="1586242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Bebas Neue" panose="020B0606020202050201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3675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0">
            <a:extLst>
              <a:ext uri="{FF2B5EF4-FFF2-40B4-BE49-F238E27FC236}">
                <a16:creationId xmlns:a16="http://schemas.microsoft.com/office/drawing/2014/main" id="{9A939754-D1CD-8480-B9BA-A97D924F1602}"/>
              </a:ext>
            </a:extLst>
          </p:cNvPr>
          <p:cNvSpPr txBox="1"/>
          <p:nvPr/>
        </p:nvSpPr>
        <p:spPr>
          <a:xfrm>
            <a:off x="1674891" y="2109458"/>
            <a:ext cx="8799968" cy="264687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75749"/>
              </a:avLst>
            </a:prstTxWarp>
            <a:spAutoFit/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en-US" sz="16600">
                <a:solidFill>
                  <a:srgbClr val="FF0000"/>
                </a:solidFill>
                <a:latin typeface="Bebas Neue" panose="020B0606020202050201" pitchFamily="34" charset="0"/>
              </a:rPr>
              <a:t>Fast and Curious</a:t>
            </a:r>
          </a:p>
        </p:txBody>
      </p:sp>
    </p:spTree>
    <p:extLst>
      <p:ext uri="{BB962C8B-B14F-4D97-AF65-F5344CB8AC3E}">
        <p14:creationId xmlns:p14="http://schemas.microsoft.com/office/powerpoint/2010/main" val="344150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CD852F67-687B-0145-6B84-35FB80634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21" y="1573161"/>
            <a:ext cx="2388053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8772E-551C-80BE-BAAD-6CA545DC64D0}"/>
              </a:ext>
            </a:extLst>
          </p:cNvPr>
          <p:cNvSpPr txBox="1"/>
          <p:nvPr/>
        </p:nvSpPr>
        <p:spPr>
          <a:xfrm>
            <a:off x="5997677" y="3713673"/>
            <a:ext cx="383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>
                    <a:lumMod val="95000"/>
                  </a:schemeClr>
                </a:solidFill>
              </a:rPr>
              <a:t>SEE WHAT’S NEXT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B1E39-7181-8F62-335F-27E87994D354}"/>
              </a:ext>
            </a:extLst>
          </p:cNvPr>
          <p:cNvSpPr/>
          <p:nvPr/>
        </p:nvSpPr>
        <p:spPr>
          <a:xfrm>
            <a:off x="861669" y="244600"/>
            <a:ext cx="2815481" cy="923330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OUTLINE</a:t>
            </a:r>
            <a:endParaRPr 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C203A-9BA4-9D4B-3984-12EC8DCFBFE4}"/>
              </a:ext>
            </a:extLst>
          </p:cNvPr>
          <p:cNvSpPr txBox="1"/>
          <p:nvPr/>
        </p:nvSpPr>
        <p:spPr>
          <a:xfrm>
            <a:off x="471924" y="1189992"/>
            <a:ext cx="6577461" cy="54234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Product Roadmap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Innovation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Disruptive Innovation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Market Strategy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Value Creation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Stickiness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Revenue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Critical Appreciation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/>
                <a:ea typeface="ADLaM Display"/>
                <a:cs typeface="ADLaM Display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031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EE6EE5DA-9CAA-9ED8-1420-C207893B6D20}"/>
              </a:ext>
            </a:extLst>
          </p:cNvPr>
          <p:cNvSpPr/>
          <p:nvPr/>
        </p:nvSpPr>
        <p:spPr>
          <a:xfrm>
            <a:off x="8003953" y="1510412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ounded Rectangle 21">
            <a:extLst>
              <a:ext uri="{FF2B5EF4-FFF2-40B4-BE49-F238E27FC236}">
                <a16:creationId xmlns:a16="http://schemas.microsoft.com/office/drawing/2014/main" id="{378C77A7-BAFF-EB64-B333-31D0C0FA9E20}"/>
              </a:ext>
            </a:extLst>
          </p:cNvPr>
          <p:cNvSpPr/>
          <p:nvPr/>
        </p:nvSpPr>
        <p:spPr>
          <a:xfrm>
            <a:off x="4654698" y="1504506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59E89A11-A0C8-6149-A4F9-FA5376D9A701}"/>
              </a:ext>
            </a:extLst>
          </p:cNvPr>
          <p:cNvSpPr txBox="1">
            <a:spLocks/>
          </p:cNvSpPr>
          <p:nvPr/>
        </p:nvSpPr>
        <p:spPr>
          <a:xfrm>
            <a:off x="609601" y="274640"/>
            <a:ext cx="10563623" cy="71596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62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Calibri"/>
                <a:cs typeface="Calibri"/>
              </a:rPr>
              <a:t>PRODUCT ROADMAP</a:t>
            </a:r>
            <a:endParaRPr lang="en-US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69A299-575E-6640-476C-117981345C6E}"/>
              </a:ext>
            </a:extLst>
          </p:cNvPr>
          <p:cNvSpPr/>
          <p:nvPr/>
        </p:nvSpPr>
        <p:spPr>
          <a:xfrm>
            <a:off x="1299535" y="1504506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BF79A53-7773-5058-A09B-2ADD80F5DB64}"/>
              </a:ext>
            </a:extLst>
          </p:cNvPr>
          <p:cNvSpPr/>
          <p:nvPr/>
        </p:nvSpPr>
        <p:spPr>
          <a:xfrm>
            <a:off x="1801855" y="1275824"/>
            <a:ext cx="2039596" cy="472666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solidFill>
              <a:srgbClr val="EC0000"/>
            </a:solidFill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7F956-F04F-29CD-475E-25AF20A2B8A0}"/>
              </a:ext>
            </a:extLst>
          </p:cNvPr>
          <p:cNvSpPr txBox="1"/>
          <p:nvPr/>
        </p:nvSpPr>
        <p:spPr>
          <a:xfrm>
            <a:off x="2228234" y="1362739"/>
            <a:ext cx="1187668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1997-1999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FCD648-FC41-31C1-74C8-D48A7BF96F7F}"/>
              </a:ext>
            </a:extLst>
          </p:cNvPr>
          <p:cNvSpPr/>
          <p:nvPr/>
        </p:nvSpPr>
        <p:spPr>
          <a:xfrm>
            <a:off x="5174764" y="1275826"/>
            <a:ext cx="2039596" cy="472666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noFill/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A53387-6F13-74AF-3956-9D24740C5FEA}"/>
              </a:ext>
            </a:extLst>
          </p:cNvPr>
          <p:cNvSpPr txBox="1"/>
          <p:nvPr/>
        </p:nvSpPr>
        <p:spPr>
          <a:xfrm>
            <a:off x="5390345" y="1362621"/>
            <a:ext cx="156103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2000-2006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BF1E24D-9AEA-F2D2-5B23-4975D27A6502}"/>
              </a:ext>
            </a:extLst>
          </p:cNvPr>
          <p:cNvSpPr/>
          <p:nvPr/>
        </p:nvSpPr>
        <p:spPr>
          <a:xfrm>
            <a:off x="8486328" y="1275826"/>
            <a:ext cx="2039596" cy="508108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solidFill>
              <a:srgbClr val="EC0000"/>
            </a:solidFill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E08B6A-D570-B5BC-09E5-7D1C2E951353}"/>
              </a:ext>
            </a:extLst>
          </p:cNvPr>
          <p:cNvSpPr txBox="1"/>
          <p:nvPr/>
        </p:nvSpPr>
        <p:spPr>
          <a:xfrm>
            <a:off x="8724744" y="1386249"/>
            <a:ext cx="155818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2007-2010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27DB96-A487-8763-C005-BBEA512F5939}"/>
              </a:ext>
            </a:extLst>
          </p:cNvPr>
          <p:cNvSpPr txBox="1"/>
          <p:nvPr/>
        </p:nvSpPr>
        <p:spPr>
          <a:xfrm>
            <a:off x="1396330" y="2049588"/>
            <a:ext cx="2888904" cy="28777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Launched DVD rental by mail</a:t>
            </a:r>
            <a:endParaRPr lang="en-US" sz="170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Introduces monthly subscription model in 1998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Online DVD rental model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$5M</a:t>
            </a: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None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7CF21-FF28-D59F-4160-4CC4D158849A}"/>
              </a:ext>
            </a:extLst>
          </p:cNvPr>
          <p:cNvSpPr txBox="1"/>
          <p:nvPr/>
        </p:nvSpPr>
        <p:spPr>
          <a:xfrm>
            <a:off x="4726792" y="2054341"/>
            <a:ext cx="2888135" cy="3400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Goes public via IPO in 2002</a:t>
            </a:r>
            <a:endParaRPr lang="en-US" sz="1700"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Reaches 1 million subscribers in 2003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Online streaming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$997M</a:t>
            </a:r>
            <a:br>
              <a:rPr lang="en-US" sz="1700"/>
            </a:b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Movie studio content licensing deals</a:t>
            </a:r>
            <a:br>
              <a:rPr lang="en-US" sz="1700"/>
            </a:b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45FF53-63DD-91DC-F49F-4C1DA64263E0}"/>
              </a:ext>
            </a:extLst>
          </p:cNvPr>
          <p:cNvSpPr txBox="1"/>
          <p:nvPr/>
        </p:nvSpPr>
        <p:spPr>
          <a:xfrm>
            <a:off x="8037768" y="1880782"/>
            <a:ext cx="3006274" cy="4185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Focuses on growing streaming through partnerships and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Begins international expansion by launching in Canada in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Streaming apps across devices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$2.2B</a:t>
            </a: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Device manufacturers like LG, Sony, Microsoft</a:t>
            </a:r>
            <a:br>
              <a:rPr lang="en-US" sz="1600"/>
            </a:b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</p:txBody>
      </p:sp>
      <p:grpSp>
        <p:nvGrpSpPr>
          <p:cNvPr id="12" name="Grupo 32">
            <a:extLst>
              <a:ext uri="{FF2B5EF4-FFF2-40B4-BE49-F238E27FC236}">
                <a16:creationId xmlns:a16="http://schemas.microsoft.com/office/drawing/2014/main" id="{40DCEE71-EFC3-CB7A-4216-6F31BCE5B268}"/>
              </a:ext>
            </a:extLst>
          </p:cNvPr>
          <p:cNvGrpSpPr/>
          <p:nvPr/>
        </p:nvGrpSpPr>
        <p:grpSpPr>
          <a:xfrm>
            <a:off x="213503" y="192901"/>
            <a:ext cx="677407" cy="805932"/>
            <a:chOff x="954101" y="1677362"/>
            <a:chExt cx="300259" cy="40666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D39F0460-0700-C8F8-7692-0617CC75CB34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E4904BB8-B522-9219-4CB3-365BB92E2E73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1D461490-11AB-E671-D3B5-D23B640D0D3D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302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9A17858E-C060-2557-1C41-A7115ADF7377}"/>
              </a:ext>
            </a:extLst>
          </p:cNvPr>
          <p:cNvSpPr/>
          <p:nvPr/>
        </p:nvSpPr>
        <p:spPr>
          <a:xfrm>
            <a:off x="7901172" y="1478515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80CE3AE8-842D-AD15-2EB3-821857DD510B}"/>
              </a:ext>
            </a:extLst>
          </p:cNvPr>
          <p:cNvSpPr/>
          <p:nvPr/>
        </p:nvSpPr>
        <p:spPr>
          <a:xfrm>
            <a:off x="4582632" y="1456069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1DB1F2B7-645B-0482-D3F8-E4434D1F72C6}"/>
              </a:ext>
            </a:extLst>
          </p:cNvPr>
          <p:cNvSpPr/>
          <p:nvPr/>
        </p:nvSpPr>
        <p:spPr>
          <a:xfrm>
            <a:off x="1258186" y="1433622"/>
            <a:ext cx="3083812" cy="4733852"/>
          </a:xfrm>
          <a:prstGeom prst="roundRect">
            <a:avLst>
              <a:gd name="adj" fmla="val 3089"/>
            </a:avLst>
          </a:prstGeom>
          <a:solidFill>
            <a:schemeClr val="bg1"/>
          </a:solidFill>
          <a:ln>
            <a:noFill/>
          </a:ln>
          <a:effectLst>
            <a:outerShdw blurRad="25400" dist="12700" dir="42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itle 11">
            <a:extLst>
              <a:ext uri="{FF2B5EF4-FFF2-40B4-BE49-F238E27FC236}">
                <a16:creationId xmlns:a16="http://schemas.microsoft.com/office/drawing/2014/main" id="{2C86109A-48A1-1012-B350-2948A2653925}"/>
              </a:ext>
            </a:extLst>
          </p:cNvPr>
          <p:cNvSpPr txBox="1">
            <a:spLocks/>
          </p:cNvSpPr>
          <p:nvPr/>
        </p:nvSpPr>
        <p:spPr>
          <a:xfrm>
            <a:off x="609601" y="274640"/>
            <a:ext cx="10563623" cy="71596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362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  <a:latin typeface="Calibri"/>
                <a:cs typeface="Calibri"/>
              </a:rPr>
              <a:t>PRODUCT ROADMAP</a:t>
            </a:r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FD5E2BB-236A-4C8B-9F47-ACBE43B97C35}"/>
              </a:ext>
            </a:extLst>
          </p:cNvPr>
          <p:cNvSpPr/>
          <p:nvPr/>
        </p:nvSpPr>
        <p:spPr>
          <a:xfrm>
            <a:off x="1807763" y="1246289"/>
            <a:ext cx="2039596" cy="508108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solidFill>
              <a:srgbClr val="EC0000"/>
            </a:solidFill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91FF26-168A-F1D2-D2E6-6DD52FE314EA}"/>
              </a:ext>
            </a:extLst>
          </p:cNvPr>
          <p:cNvSpPr txBox="1"/>
          <p:nvPr/>
        </p:nvSpPr>
        <p:spPr>
          <a:xfrm>
            <a:off x="2216421" y="1356832"/>
            <a:ext cx="1187668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2011-2014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08E4BEF-3D94-D5F5-4CE5-D80E2929864D}"/>
              </a:ext>
            </a:extLst>
          </p:cNvPr>
          <p:cNvSpPr/>
          <p:nvPr/>
        </p:nvSpPr>
        <p:spPr>
          <a:xfrm>
            <a:off x="5127508" y="1246291"/>
            <a:ext cx="2039596" cy="508108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noFill/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7C9F4-4E6A-CFF8-00A8-AFACC6C6268C}"/>
              </a:ext>
            </a:extLst>
          </p:cNvPr>
          <p:cNvSpPr txBox="1"/>
          <p:nvPr/>
        </p:nvSpPr>
        <p:spPr>
          <a:xfrm>
            <a:off x="5313554" y="1338993"/>
            <a:ext cx="156103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2015-2018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3CC09DE-3D9F-4237-C5D4-1E93F11C3059}"/>
              </a:ext>
            </a:extLst>
          </p:cNvPr>
          <p:cNvSpPr/>
          <p:nvPr/>
        </p:nvSpPr>
        <p:spPr>
          <a:xfrm>
            <a:off x="8409537" y="1281733"/>
            <a:ext cx="2039596" cy="508108"/>
          </a:xfrm>
          <a:prstGeom prst="roundRect">
            <a:avLst>
              <a:gd name="adj" fmla="val 50000"/>
            </a:avLst>
          </a:prstGeom>
          <a:solidFill>
            <a:srgbClr val="FE434C"/>
          </a:solidFill>
          <a:ln>
            <a:solidFill>
              <a:srgbClr val="EC0000"/>
            </a:solidFill>
          </a:ln>
          <a:effectLst>
            <a:outerShdw blurRad="215900" dist="50800" dir="5400000" algn="ctr" rotWithShape="0">
              <a:schemeClr val="accent2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E7FB8D-FD59-5A01-843E-482163800233}"/>
              </a:ext>
            </a:extLst>
          </p:cNvPr>
          <p:cNvSpPr txBox="1"/>
          <p:nvPr/>
        </p:nvSpPr>
        <p:spPr>
          <a:xfrm>
            <a:off x="8647953" y="1392156"/>
            <a:ext cx="155818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67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2019-2023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4B126A-DCE8-CE5B-30DC-ED4B3D33AB2C}"/>
              </a:ext>
            </a:extLst>
          </p:cNvPr>
          <p:cNvSpPr txBox="1"/>
          <p:nvPr/>
        </p:nvSpPr>
        <p:spPr>
          <a:xfrm>
            <a:off x="1323390" y="1853502"/>
            <a:ext cx="2947207" cy="4185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Invested heavily in original content, launched House of Cards in 2013</a:t>
            </a:r>
            <a:endParaRPr lang="en-US" sz="17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Segoe UI" panose="020B05020402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Expands streaming to Latin America, UK, and Europe</a:t>
            </a: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Online-only original content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767171"/>
              </a:solidFill>
              <a:latin typeface="Calibri"/>
              <a:cs typeface="Segoe UI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$5.5B</a:t>
            </a: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ISPs like Comcast and Verizon for faster streaming</a:t>
            </a:r>
          </a:p>
          <a:p>
            <a:endParaRPr lang="en-US" sz="1700">
              <a:solidFill>
                <a:srgbClr val="767171"/>
              </a:solidFill>
              <a:latin typeface="Calibri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83878-3785-9E75-357A-4C4740987145}"/>
              </a:ext>
            </a:extLst>
          </p:cNvPr>
          <p:cNvSpPr txBox="1"/>
          <p:nvPr/>
        </p:nvSpPr>
        <p:spPr>
          <a:xfrm>
            <a:off x="4720884" y="1865315"/>
            <a:ext cx="2829067" cy="44473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Completes massive tech migration to cloud with Amazon Web Services</a:t>
            </a:r>
            <a:endParaRPr lang="en-US" sz="17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Reaches near global availability, expanding to 130 new countries</a:t>
            </a:r>
            <a:endParaRPr lang="en-US" sz="170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Shift to cloud infrastructure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$15.8B</a:t>
            </a:r>
            <a:endParaRPr lang="en-US" sz="170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Mobile carriers for billing and bundled plans</a:t>
            </a:r>
            <a:br>
              <a:rPr lang="en-US" sz="1700"/>
            </a:br>
            <a:endParaRPr lang="en-US" sz="1700">
              <a:cs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FAD4D-C3FF-7341-FE21-88B1AA806348}"/>
              </a:ext>
            </a:extLst>
          </p:cNvPr>
          <p:cNvSpPr txBox="1"/>
          <p:nvPr/>
        </p:nvSpPr>
        <p:spPr>
          <a:xfrm>
            <a:off x="7966882" y="1916224"/>
            <a:ext cx="2929485" cy="4185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Focuses on retention as competition increases</a:t>
            </a:r>
            <a:endParaRPr lang="en-US" sz="1700"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Expanded into interactive content and mobile gaming</a:t>
            </a: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rgbClr val="1C1917"/>
                </a:solidFill>
                <a:ea typeface="+mn-lt"/>
                <a:cs typeface="+mn-lt"/>
              </a:rPr>
              <a:t>Technology Innovation: Mobile games, personalized recommendations</a:t>
            </a: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Revenue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$31.6B</a:t>
            </a:r>
          </a:p>
          <a:p>
            <a:pPr marL="285750" indent="-285750" algn="l">
              <a:buFont typeface="Arial"/>
              <a:buChar char="•"/>
            </a:pPr>
            <a:endParaRPr lang="en-US" sz="1700">
              <a:solidFill>
                <a:srgbClr val="1C1917"/>
              </a:solidFill>
              <a:latin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700" b="1">
                <a:solidFill>
                  <a:srgbClr val="1C1917"/>
                </a:solidFill>
                <a:latin typeface="Calibri"/>
                <a:cs typeface="Calibri"/>
              </a:rPr>
              <a:t>Partnerships</a:t>
            </a:r>
            <a:r>
              <a:rPr lang="en-US" sz="1700">
                <a:solidFill>
                  <a:srgbClr val="1C1917"/>
                </a:solidFill>
                <a:latin typeface="Calibri"/>
                <a:cs typeface="Calibri"/>
              </a:rPr>
              <a:t>: Consumer brands like Walmart, Pepsi, Domino's for promotions</a:t>
            </a:r>
            <a:br>
              <a:rPr lang="en-US" sz="1700"/>
            </a:br>
            <a:endParaRPr lang="en-US" sz="1700">
              <a:solidFill>
                <a:schemeClr val="bg2">
                  <a:lumMod val="50000"/>
                </a:schemeClr>
              </a:solidFill>
              <a:latin typeface="Calibri"/>
              <a:cs typeface="Segoe UI" panose="020B0502040204020203" pitchFamily="34" charset="0"/>
            </a:endParaRPr>
          </a:p>
        </p:txBody>
      </p:sp>
      <p:grpSp>
        <p:nvGrpSpPr>
          <p:cNvPr id="12" name="Grupo 32">
            <a:extLst>
              <a:ext uri="{FF2B5EF4-FFF2-40B4-BE49-F238E27FC236}">
                <a16:creationId xmlns:a16="http://schemas.microsoft.com/office/drawing/2014/main" id="{F02BBA74-C333-BE3F-BFD3-C443D2998070}"/>
              </a:ext>
            </a:extLst>
          </p:cNvPr>
          <p:cNvGrpSpPr/>
          <p:nvPr/>
        </p:nvGrpSpPr>
        <p:grpSpPr>
          <a:xfrm>
            <a:off x="213503" y="192901"/>
            <a:ext cx="677407" cy="805932"/>
            <a:chOff x="954101" y="1677362"/>
            <a:chExt cx="300259" cy="406668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40AC3779-7A14-29A7-1D8B-0C2184752FD6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BD1E17A3-C707-1DC1-598F-0801CF778829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3">
              <a:extLst>
                <a:ext uri="{FF2B5EF4-FFF2-40B4-BE49-F238E27FC236}">
                  <a16:creationId xmlns:a16="http://schemas.microsoft.com/office/drawing/2014/main" id="{8429E32B-6386-B2F0-AE29-F1635E672F74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02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457260" y="6205008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765479" y="6159141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334572" y="6151742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66" y="6212407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789107" y="6223936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693628" y="6264248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INNOVATION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5FA04-3371-807D-4F98-527993CDB450}"/>
              </a:ext>
            </a:extLst>
          </p:cNvPr>
          <p:cNvSpPr txBox="1"/>
          <p:nvPr/>
        </p:nvSpPr>
        <p:spPr>
          <a:xfrm>
            <a:off x="4355399" y="2788688"/>
            <a:ext cx="28142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Picture 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BCA517C7-BF20-B4EA-C6EB-31E2E2C93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905" y="1513367"/>
            <a:ext cx="2729819" cy="41148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5" name="Picture 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5EB491B-F4BA-A9FC-E505-57F785F7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91" y="1513367"/>
            <a:ext cx="2729819" cy="41148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2" name="Picture 11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32D0B6A-898D-5571-23EA-9C0C2C52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91" y="1513367"/>
            <a:ext cx="2729819" cy="41148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7B7E62-FFC5-0262-AB08-336AB3D5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479" y="1828062"/>
            <a:ext cx="862715" cy="874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B0DD75-CADF-960C-905F-09BCF5EAB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612" y="1715091"/>
            <a:ext cx="1101800" cy="1082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774EA8-155A-B811-46A3-D6B688B06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886" y="1875097"/>
            <a:ext cx="821808" cy="809994"/>
          </a:xfrm>
          <a:prstGeom prst="rect">
            <a:avLst/>
          </a:prstGeom>
        </p:spPr>
      </p:pic>
      <p:pic>
        <p:nvPicPr>
          <p:cNvPr id="28" name="Picture 27" descr="A red sign with white text&#10;&#10;Description automatically generated">
            <a:extLst>
              <a:ext uri="{FF2B5EF4-FFF2-40B4-BE49-F238E27FC236}">
                <a16:creationId xmlns:a16="http://schemas.microsoft.com/office/drawing/2014/main" id="{AB68ABC7-3B50-D811-CC69-5F9AECA33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794" y="2887317"/>
            <a:ext cx="1928039" cy="486762"/>
          </a:xfrm>
          <a:prstGeom prst="rect">
            <a:avLst/>
          </a:prstGeom>
        </p:spPr>
      </p:pic>
      <p:pic>
        <p:nvPicPr>
          <p:cNvPr id="29" name="Picture 28" descr="A red sign with white text&#10;&#10;Description automatically generated">
            <a:extLst>
              <a:ext uri="{FF2B5EF4-FFF2-40B4-BE49-F238E27FC236}">
                <a16:creationId xmlns:a16="http://schemas.microsoft.com/office/drawing/2014/main" id="{A89284E3-C729-C418-B02A-1BF0A1AC0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794" y="2887317"/>
            <a:ext cx="1886690" cy="463135"/>
          </a:xfrm>
          <a:prstGeom prst="rect">
            <a:avLst/>
          </a:prstGeom>
        </p:spPr>
      </p:pic>
      <p:pic>
        <p:nvPicPr>
          <p:cNvPr id="30" name="Picture 29" descr="A red sign with white text&#10;&#10;Description automatically generated">
            <a:extLst>
              <a:ext uri="{FF2B5EF4-FFF2-40B4-BE49-F238E27FC236}">
                <a16:creationId xmlns:a16="http://schemas.microsoft.com/office/drawing/2014/main" id="{D3E76BD0-7B13-52E3-C93B-0C0B602C56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7701" y="2875502"/>
            <a:ext cx="1892596" cy="4631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94C6AC-8408-92C5-31B4-F1A3CCBC2749}"/>
              </a:ext>
            </a:extLst>
          </p:cNvPr>
          <p:cNvSpPr txBox="1"/>
          <p:nvPr/>
        </p:nvSpPr>
        <p:spPr>
          <a:xfrm>
            <a:off x="1723655" y="3761564"/>
            <a:ext cx="26723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600"/>
              <a:t>The Netflix Queue</a:t>
            </a:r>
            <a:endParaRPr lang="en-U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Unlimited access with ease</a:t>
            </a:r>
            <a:endParaRPr lang="en-U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600"/>
              <a:t>Binge Watching</a:t>
            </a:r>
            <a:endParaRPr lang="en-US" sz="160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B5A3C5-B70E-FB6B-5665-3D25A64D5CBC}"/>
              </a:ext>
            </a:extLst>
          </p:cNvPr>
          <p:cNvSpPr txBox="1"/>
          <p:nvPr/>
        </p:nvSpPr>
        <p:spPr>
          <a:xfrm>
            <a:off x="4730307" y="3684772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600" dirty="0"/>
              <a:t>Personalized Recommendation </a:t>
            </a:r>
            <a:r>
              <a:rPr lang="en-US" sz="1600" dirty="0">
                <a:ea typeface="+mn-lt"/>
                <a:cs typeface="+mn-lt"/>
              </a:rPr>
              <a:t>algorithm</a:t>
            </a:r>
            <a:endParaRPr lang="en-US" sz="1600" dirty="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600" dirty="0"/>
              <a:t>Video Streaming</a:t>
            </a:r>
            <a:endParaRPr lang="en-US" sz="1600" dirty="0">
              <a:ea typeface="Calibri"/>
              <a:cs typeface="Calibri" panose="020F0502020204030204"/>
            </a:endParaRPr>
          </a:p>
          <a:p>
            <a:endParaRPr lang="en-US" sz="1600" dirty="0">
              <a:ea typeface="Calibri"/>
              <a:cs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93E6BE-AD80-BEF4-DCF8-0D4DB76F0672}"/>
              </a:ext>
            </a:extLst>
          </p:cNvPr>
          <p:cNvSpPr txBox="1"/>
          <p:nvPr/>
        </p:nvSpPr>
        <p:spPr>
          <a:xfrm>
            <a:off x="7766493" y="3684772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600">
                <a:cs typeface="Calibri"/>
              </a:rPr>
              <a:t>Subscription Model</a:t>
            </a:r>
          </a:p>
          <a:p>
            <a:pPr marL="285750" indent="-285750">
              <a:buFont typeface="Wingdings"/>
              <a:buChar char="§"/>
            </a:pPr>
            <a:r>
              <a:rPr lang="en-US" sz="1600"/>
              <a:t>Exclusive Content And Original Programming</a:t>
            </a:r>
            <a:endParaRPr lang="en-US" sz="1600"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600"/>
              <a:t>Global Reach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26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457260" y="6205008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765479" y="6159141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334572" y="6151742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66" y="6212407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789107" y="6223936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726286" y="6275134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5BFEE-22EF-22D8-7D9A-F38F35D90F31}"/>
              </a:ext>
            </a:extLst>
          </p:cNvPr>
          <p:cNvSpPr txBox="1"/>
          <p:nvPr/>
        </p:nvSpPr>
        <p:spPr>
          <a:xfrm>
            <a:off x="311386" y="1383569"/>
            <a:ext cx="5706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DVD-by-mail service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marL="271463" algn="l"/>
            <a:r>
              <a:rPr lang="en-US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late 1990s, 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Netflix launched this service </a:t>
            </a:r>
            <a:r>
              <a:rPr lang="en-US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 let people rent videos they select online then send out the DVD’s by mail to the customer doorstep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F6171-D2C4-3A00-F47D-6E26C1F184AD}"/>
              </a:ext>
            </a:extLst>
          </p:cNvPr>
          <p:cNvSpPr txBox="1"/>
          <p:nvPr/>
        </p:nvSpPr>
        <p:spPr>
          <a:xfrm>
            <a:off x="3203754" y="162691"/>
            <a:ext cx="51248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a typeface="等线"/>
              </a:rPr>
              <a:t>DISRUPTIVE INNOVATION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F42BC-4FB7-9AA6-D5C4-9513DDFD309C}"/>
              </a:ext>
            </a:extLst>
          </p:cNvPr>
          <p:cNvSpPr txBox="1"/>
          <p:nvPr/>
        </p:nvSpPr>
        <p:spPr>
          <a:xfrm>
            <a:off x="311386" y="2554031"/>
            <a:ext cx="570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Online streaming</a:t>
            </a:r>
            <a:r>
              <a:rPr lang="en-US" sz="18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marL="271463" algn="l"/>
            <a:r>
              <a:rPr lang="en-US" sz="1600">
                <a:solidFill>
                  <a:schemeClr val="bg1"/>
                </a:solidFill>
                <a:latin typeface="Calibri" panose="020F0502020204030204" pitchFamily="34" charset="0"/>
              </a:rPr>
              <a:t>I</a:t>
            </a:r>
            <a:r>
              <a:rPr lang="en-US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 2007, shifting their customers to streaming subscribers and was quitting the DVD rental 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09030-927D-D678-72E3-FD3F53AA28B0}"/>
              </a:ext>
            </a:extLst>
          </p:cNvPr>
          <p:cNvSpPr txBox="1"/>
          <p:nvPr/>
        </p:nvSpPr>
        <p:spPr>
          <a:xfrm>
            <a:off x="311386" y="3478271"/>
            <a:ext cx="5706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Content Production:</a:t>
            </a:r>
          </a:p>
          <a:p>
            <a:pPr marL="271463" algn="l"/>
            <a:r>
              <a:rPr lang="en-US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2013, Netflix started to develop their own production and shows. It won three Emmy awards, and its U.S. subscriber base grew to nearly 29 million in 2013.</a:t>
            </a:r>
            <a:endParaRPr lang="en-US" b="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3DD84-F26B-549F-270C-11C9E49A233C}"/>
              </a:ext>
            </a:extLst>
          </p:cNvPr>
          <p:cNvSpPr txBox="1"/>
          <p:nvPr/>
        </p:nvSpPr>
        <p:spPr>
          <a:xfrm>
            <a:off x="311386" y="4648732"/>
            <a:ext cx="5706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Global expansion: </a:t>
            </a:r>
          </a:p>
          <a:p>
            <a:pPr marL="271463" algn="l"/>
            <a:r>
              <a:rPr lang="en-US" sz="16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By 2017, Netflix scaled significantly internationally in over 190 countries with more than half of its some 130 million subscribers were outside the U.S.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2" descr="Netflix vs. Blockbuster Revisited – Thomas Hawk Digital Connection">
            <a:extLst>
              <a:ext uri="{FF2B5EF4-FFF2-40B4-BE49-F238E27FC236}">
                <a16:creationId xmlns:a16="http://schemas.microsoft.com/office/drawing/2014/main" id="{3DAD532E-D71F-37B7-555D-DA6CED8B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913" y="1081981"/>
            <a:ext cx="47625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fographic: No Room for Nostalgia: Netflix Ejects DVD Business | Statista">
            <a:extLst>
              <a:ext uri="{FF2B5EF4-FFF2-40B4-BE49-F238E27FC236}">
                <a16:creationId xmlns:a16="http://schemas.microsoft.com/office/drawing/2014/main" id="{67F8A12C-25BA-2153-BA17-BAA29A787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5" b="8657"/>
          <a:stretch/>
        </p:blipFill>
        <p:spPr bwMode="auto">
          <a:xfrm>
            <a:off x="7052444" y="937966"/>
            <a:ext cx="4245312" cy="28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aph of growth and revenue&#10;&#10;Description automatically generated with medium confidence">
            <a:extLst>
              <a:ext uri="{FF2B5EF4-FFF2-40B4-BE49-F238E27FC236}">
                <a16:creationId xmlns:a16="http://schemas.microsoft.com/office/drawing/2014/main" id="{D22FF3D0-E038-5141-E959-AB6CCD198D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79" y="3915219"/>
            <a:ext cx="4106844" cy="273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videoplayback - Trim-f">
            <a:hlinkClick r:id="" action="ppaction://media"/>
            <a:extLst>
              <a:ext uri="{FF2B5EF4-FFF2-40B4-BE49-F238E27FC236}">
                <a16:creationId xmlns:a16="http://schemas.microsoft.com/office/drawing/2014/main" id="{A8C17BB1-54CD-4DC8-0ED0-ADF509EF7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41862" y="1999186"/>
            <a:ext cx="5666476" cy="2833238"/>
          </a:xfrm>
          <a:prstGeom prst="rect">
            <a:avLst/>
          </a:prstGeom>
        </p:spPr>
      </p:pic>
      <p:pic>
        <p:nvPicPr>
          <p:cNvPr id="26" name="Picture 2" descr="Netflix's subscriber count over the years">
            <a:extLst>
              <a:ext uri="{FF2B5EF4-FFF2-40B4-BE49-F238E27FC236}">
                <a16:creationId xmlns:a16="http://schemas.microsoft.com/office/drawing/2014/main" id="{24BFE513-E260-F6F1-5A0E-4C45ADF6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r="6042" b="13504"/>
          <a:stretch/>
        </p:blipFill>
        <p:spPr bwMode="auto">
          <a:xfrm>
            <a:off x="6248419" y="867049"/>
            <a:ext cx="5691245" cy="28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 Subscribers by region">
            <a:extLst>
              <a:ext uri="{FF2B5EF4-FFF2-40B4-BE49-F238E27FC236}">
                <a16:creationId xmlns:a16="http://schemas.microsoft.com/office/drawing/2014/main" id="{73702EDB-FF70-1328-4A75-280449EBB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5565" b="10945"/>
          <a:stretch/>
        </p:blipFill>
        <p:spPr bwMode="auto">
          <a:xfrm>
            <a:off x="6232790" y="3771204"/>
            <a:ext cx="5775548" cy="29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4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1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13" grpId="0"/>
      <p:bldP spid="14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18193F8-9503-A119-854A-779BE47C6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934" y="1347019"/>
            <a:ext cx="2729819" cy="4945366"/>
          </a:xfrm>
          <a:prstGeom prst="rect">
            <a:avLst/>
          </a:prstGeom>
        </p:spPr>
      </p:pic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VALUE CREATION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Picture 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BCA517C7-BF20-B4EA-C6EB-31E2E2C9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7" y="1356615"/>
            <a:ext cx="2729819" cy="4945367"/>
          </a:xfrm>
          <a:prstGeom prst="rect">
            <a:avLst/>
          </a:prstGeom>
        </p:spPr>
      </p:pic>
      <p:pic>
        <p:nvPicPr>
          <p:cNvPr id="5" name="Picture 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5EB491B-F4BA-A9FC-E505-57F785F7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309" y="1347020"/>
            <a:ext cx="2729819" cy="49453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94C6AC-8408-92C5-31B4-F1A3CCBC2749}"/>
              </a:ext>
            </a:extLst>
          </p:cNvPr>
          <p:cNvSpPr txBox="1"/>
          <p:nvPr/>
        </p:nvSpPr>
        <p:spPr>
          <a:xfrm>
            <a:off x="206319" y="2006330"/>
            <a:ext cx="2609410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 strike="noStrike">
                <a:latin typeface="+mn-lt"/>
              </a:rPr>
              <a:t>Entertainment – Netflix has over 17,000 titles</a:t>
            </a:r>
            <a:endParaRPr lang="en-US" sz="15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 strike="noStrike">
                <a:latin typeface="+mn-lt"/>
              </a:rPr>
              <a:t>Best User Interface</a:t>
            </a:r>
            <a:endParaRPr lang="en-US" sz="1500" strike="noStrike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 strike="noStrike">
                <a:latin typeface="+mn-lt"/>
              </a:rPr>
              <a:t>238.39 million paid subscribers</a:t>
            </a:r>
            <a:endParaRPr lang="en-US" sz="1500" strike="noStrike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</a:rPr>
              <a:t>Multiple subscription models like mobile, single device, family plan</a:t>
            </a:r>
            <a:endParaRPr lang="en-US" sz="1500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</a:rPr>
              <a:t>Multiple language options</a:t>
            </a:r>
            <a:endParaRPr lang="en-US" sz="1500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</a:rPr>
              <a:t>Variable Streaming device options – iPad, TV, mobile</a:t>
            </a:r>
            <a:endParaRPr lang="en-US" sz="1500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</a:rPr>
              <a:t>Download &amp; Watch offline</a:t>
            </a:r>
            <a:endParaRPr lang="en-US" sz="1500">
              <a:latin typeface="+mn-lt"/>
              <a:cs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  <a:cs typeface="+mn-cs"/>
              </a:rPr>
              <a:t>Around 80% of Netflix users take the streaming service’s title recommendations offered by its algorithm</a:t>
            </a:r>
            <a:endParaRPr lang="en-US" sz="1500">
              <a:latin typeface="+mn-lt"/>
              <a:cs typeface="Calibri"/>
            </a:endParaRPr>
          </a:p>
        </p:txBody>
      </p:sp>
      <p:pic>
        <p:nvPicPr>
          <p:cNvPr id="34" name="Picture 33" descr="A white rectangular object with black border">
            <a:extLst>
              <a:ext uri="{FF2B5EF4-FFF2-40B4-BE49-F238E27FC236}">
                <a16:creationId xmlns:a16="http://schemas.microsoft.com/office/drawing/2014/main" id="{9E0BD608-D7B7-D0D6-B3FB-0551E3A3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35" y="1342803"/>
            <a:ext cx="2729819" cy="494536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8536EBD-7D39-1902-8145-E4ADD0996E8A}"/>
              </a:ext>
            </a:extLst>
          </p:cNvPr>
          <p:cNvSpPr/>
          <p:nvPr/>
        </p:nvSpPr>
        <p:spPr>
          <a:xfrm>
            <a:off x="3417562" y="1494707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CREATORS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715DFD-3B9C-4C7D-B7F8-D97E612306C5}"/>
              </a:ext>
            </a:extLst>
          </p:cNvPr>
          <p:cNvSpPr/>
          <p:nvPr/>
        </p:nvSpPr>
        <p:spPr>
          <a:xfrm>
            <a:off x="9617093" y="1479786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EMPLOYEES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C868B2A-0B0E-031E-C046-D97B5E0AF507}"/>
              </a:ext>
            </a:extLst>
          </p:cNvPr>
          <p:cNvSpPr/>
          <p:nvPr/>
        </p:nvSpPr>
        <p:spPr>
          <a:xfrm>
            <a:off x="6483521" y="1494707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INDUSTRY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1B02B49-94F2-3C29-8804-DB58E537077F}"/>
              </a:ext>
            </a:extLst>
          </p:cNvPr>
          <p:cNvSpPr/>
          <p:nvPr/>
        </p:nvSpPr>
        <p:spPr>
          <a:xfrm>
            <a:off x="424486" y="1480331"/>
            <a:ext cx="2150421" cy="486762"/>
          </a:xfrm>
          <a:prstGeom prst="roundRect">
            <a:avLst/>
          </a:prstGeom>
          <a:solidFill>
            <a:srgbClr val="FE4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USERS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26ABBE-55C7-E425-387D-518131DB39BB}"/>
              </a:ext>
            </a:extLst>
          </p:cNvPr>
          <p:cNvSpPr txBox="1"/>
          <p:nvPr/>
        </p:nvSpPr>
        <p:spPr>
          <a:xfrm>
            <a:off x="3126309" y="2006330"/>
            <a:ext cx="260941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Netflix’s original content - Netflix has produced over 1,500 original titles since it began producing original content in 2013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Investment in good content - In 2017, Netflix won its first Oscar.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In 2022, Netflix lead the pack with 27 Oscar nominations.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/>
              <a:t>Netflix has received over 800 nominations and over 250 awards for its original content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B1831C-4FF9-1C61-1A53-ECE853E8F528}"/>
              </a:ext>
            </a:extLst>
          </p:cNvPr>
          <p:cNvSpPr txBox="1"/>
          <p:nvPr/>
        </p:nvSpPr>
        <p:spPr>
          <a:xfrm>
            <a:off x="6220936" y="2006330"/>
            <a:ext cx="260941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 to the entertainment industry especially during pandemic time</a:t>
            </a:r>
            <a:endParaRPr lang="en-US" sz="160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artists are getting a platform to showcase their talent as Netflix has shows in over 60 languages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global engagement – present in over 190 countries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85EEF-432C-05D5-533F-52C916F265CE}"/>
              </a:ext>
            </a:extLst>
          </p:cNvPr>
          <p:cNvSpPr txBox="1"/>
          <p:nvPr/>
        </p:nvSpPr>
        <p:spPr>
          <a:xfrm>
            <a:off x="9290369" y="2006330"/>
            <a:ext cx="260941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Stock Option Program- Netflix employees get to choose what % of salary they want in the form of stocks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Personal Top of the Market- Best salaries in the market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Employee Giving Program – Netflix matches the amount, its employee contributes towards donations and social welfare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Unlimited Time away – no 9-5 job</a:t>
            </a:r>
          </a:p>
        </p:txBody>
      </p:sp>
    </p:spTree>
    <p:extLst>
      <p:ext uri="{BB962C8B-B14F-4D97-AF65-F5344CB8AC3E}">
        <p14:creationId xmlns:p14="http://schemas.microsoft.com/office/powerpoint/2010/main" val="207984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39">
            <a:extLst>
              <a:ext uri="{FF2B5EF4-FFF2-40B4-BE49-F238E27FC236}">
                <a16:creationId xmlns:a16="http://schemas.microsoft.com/office/drawing/2014/main" id="{E852FEDB-708C-B858-4E91-5A8065E30A2A}"/>
              </a:ext>
            </a:extLst>
          </p:cNvPr>
          <p:cNvGrpSpPr/>
          <p:nvPr/>
        </p:nvGrpSpPr>
        <p:grpSpPr>
          <a:xfrm>
            <a:off x="10236666" y="241025"/>
            <a:ext cx="1733107" cy="503255"/>
            <a:chOff x="10406955" y="294187"/>
            <a:chExt cx="1370708" cy="372563"/>
          </a:xfrm>
        </p:grpSpPr>
        <p:pic>
          <p:nvPicPr>
            <p:cNvPr id="7" name="Picture 2" descr="Netflix smileu profile icon&quot; by Norbert-Sloth | Redbubble">
              <a:extLst>
                <a:ext uri="{FF2B5EF4-FFF2-40B4-BE49-F238E27FC236}">
                  <a16:creationId xmlns:a16="http://schemas.microsoft.com/office/drawing/2014/main" id="{F65A087E-0679-2997-A799-0BE1748DB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" r="42"/>
            <a:stretch>
              <a:fillRect/>
            </a:stretch>
          </p:blipFill>
          <p:spPr bwMode="auto">
            <a:xfrm>
              <a:off x="11246167" y="294187"/>
              <a:ext cx="372563" cy="372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riángulo isósceles 42">
              <a:extLst>
                <a:ext uri="{FF2B5EF4-FFF2-40B4-BE49-F238E27FC236}">
                  <a16:creationId xmlns:a16="http://schemas.microsoft.com/office/drawing/2014/main" id="{C62F9769-218C-F28C-B6C7-074B948C078B}"/>
                </a:ext>
              </a:extLst>
            </p:cNvPr>
            <p:cNvSpPr/>
            <p:nvPr/>
          </p:nvSpPr>
          <p:spPr>
            <a:xfrm rot="10800000">
              <a:off x="11653837" y="473075"/>
              <a:ext cx="123826" cy="606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earch">
              <a:extLst>
                <a:ext uri="{FF2B5EF4-FFF2-40B4-BE49-F238E27FC236}">
                  <a16:creationId xmlns:a16="http://schemas.microsoft.com/office/drawing/2014/main" id="{1AF76BCE-ED19-CA77-4133-B72D8F1BAB0D}"/>
                </a:ext>
              </a:extLst>
            </p:cNvPr>
            <p:cNvSpPr/>
            <p:nvPr/>
          </p:nvSpPr>
          <p:spPr>
            <a:xfrm>
              <a:off x="10406955" y="381583"/>
              <a:ext cx="214297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Bell">
              <a:extLst>
                <a:ext uri="{FF2B5EF4-FFF2-40B4-BE49-F238E27FC236}">
                  <a16:creationId xmlns:a16="http://schemas.microsoft.com/office/drawing/2014/main" id="{9AB38EEC-2B0F-34BB-021F-E06C13E3ADFF}"/>
                </a:ext>
              </a:extLst>
            </p:cNvPr>
            <p:cNvSpPr/>
            <p:nvPr/>
          </p:nvSpPr>
          <p:spPr>
            <a:xfrm>
              <a:off x="10840700" y="377224"/>
              <a:ext cx="248646" cy="269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3" y="0"/>
                  </a:moveTo>
                  <a:cubicBezTo>
                    <a:pt x="9575" y="0"/>
                    <a:pt x="9470" y="104"/>
                    <a:pt x="9470" y="231"/>
                  </a:cubicBezTo>
                  <a:lnTo>
                    <a:pt x="9470" y="1411"/>
                  </a:lnTo>
                  <a:cubicBezTo>
                    <a:pt x="7726" y="1796"/>
                    <a:pt x="4885" y="3013"/>
                    <a:pt x="4885" y="6864"/>
                  </a:cubicBezTo>
                  <a:cubicBezTo>
                    <a:pt x="4875" y="6874"/>
                    <a:pt x="4657" y="13994"/>
                    <a:pt x="1736" y="16276"/>
                  </a:cubicBezTo>
                  <a:cubicBezTo>
                    <a:pt x="1736" y="16276"/>
                    <a:pt x="683" y="17224"/>
                    <a:pt x="0" y="17750"/>
                  </a:cubicBezTo>
                  <a:lnTo>
                    <a:pt x="0" y="19776"/>
                  </a:lnTo>
                  <a:lnTo>
                    <a:pt x="8958" y="19776"/>
                  </a:lnTo>
                  <a:cubicBezTo>
                    <a:pt x="8958" y="20783"/>
                    <a:pt x="9783" y="21600"/>
                    <a:pt x="10800" y="21600"/>
                  </a:cubicBezTo>
                  <a:cubicBezTo>
                    <a:pt x="11817" y="21600"/>
                    <a:pt x="12642" y="20783"/>
                    <a:pt x="12642" y="19776"/>
                  </a:cubicBezTo>
                  <a:lnTo>
                    <a:pt x="21600" y="19776"/>
                  </a:lnTo>
                  <a:lnTo>
                    <a:pt x="21600" y="17750"/>
                  </a:lnTo>
                  <a:cubicBezTo>
                    <a:pt x="20918" y="17224"/>
                    <a:pt x="19864" y="16276"/>
                    <a:pt x="19864" y="16276"/>
                  </a:cubicBezTo>
                  <a:cubicBezTo>
                    <a:pt x="16943" y="13994"/>
                    <a:pt x="16725" y="6874"/>
                    <a:pt x="16715" y="6864"/>
                  </a:cubicBezTo>
                  <a:cubicBezTo>
                    <a:pt x="16715" y="3013"/>
                    <a:pt x="13874" y="1796"/>
                    <a:pt x="12130" y="1411"/>
                  </a:cubicBezTo>
                  <a:lnTo>
                    <a:pt x="12130" y="231"/>
                  </a:lnTo>
                  <a:cubicBezTo>
                    <a:pt x="12130" y="104"/>
                    <a:pt x="12025" y="0"/>
                    <a:pt x="11897" y="0"/>
                  </a:cubicBezTo>
                  <a:lnTo>
                    <a:pt x="9703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Elipse 45">
              <a:extLst>
                <a:ext uri="{FF2B5EF4-FFF2-40B4-BE49-F238E27FC236}">
                  <a16:creationId xmlns:a16="http://schemas.microsoft.com/office/drawing/2014/main" id="{467D9984-9410-A3CD-4666-548D81878B88}"/>
                </a:ext>
              </a:extLst>
            </p:cNvPr>
            <p:cNvSpPr/>
            <p:nvPr/>
          </p:nvSpPr>
          <p:spPr>
            <a:xfrm>
              <a:off x="10972800" y="319088"/>
              <a:ext cx="200025" cy="20002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4</a:t>
              </a:r>
            </a:p>
          </p:txBody>
        </p:sp>
      </p:grpSp>
      <p:grpSp>
        <p:nvGrpSpPr>
          <p:cNvPr id="15" name="Grupo 32">
            <a:extLst>
              <a:ext uri="{FF2B5EF4-FFF2-40B4-BE49-F238E27FC236}">
                <a16:creationId xmlns:a16="http://schemas.microsoft.com/office/drawing/2014/main" id="{317BFB09-7E67-01AA-DCBF-AB7A526135BC}"/>
              </a:ext>
            </a:extLst>
          </p:cNvPr>
          <p:cNvGrpSpPr/>
          <p:nvPr/>
        </p:nvGrpSpPr>
        <p:grpSpPr>
          <a:xfrm>
            <a:off x="414337" y="133831"/>
            <a:ext cx="895964" cy="1065838"/>
            <a:chOff x="954101" y="1677362"/>
            <a:chExt cx="300259" cy="406668"/>
          </a:xfrm>
        </p:grpSpPr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CA7CC51D-85A5-CE48-6AB9-891BCABCF147}"/>
                </a:ext>
              </a:extLst>
            </p:cNvPr>
            <p:cNvSpPr/>
            <p:nvPr/>
          </p:nvSpPr>
          <p:spPr>
            <a:xfrm>
              <a:off x="954101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98D5224-C69F-CA1D-1F33-51FE02B77707}"/>
                </a:ext>
              </a:extLst>
            </p:cNvPr>
            <p:cNvSpPr/>
            <p:nvPr/>
          </p:nvSpPr>
          <p:spPr>
            <a:xfrm>
              <a:off x="1160763" y="1677362"/>
              <a:ext cx="93597" cy="4066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3">
              <a:extLst>
                <a:ext uri="{FF2B5EF4-FFF2-40B4-BE49-F238E27FC236}">
                  <a16:creationId xmlns:a16="http://schemas.microsoft.com/office/drawing/2014/main" id="{7D2E3723-10D5-CAF9-37A3-F7B4AB394445}"/>
                </a:ext>
              </a:extLst>
            </p:cNvPr>
            <p:cNvSpPr/>
            <p:nvPr/>
          </p:nvSpPr>
          <p:spPr>
            <a:xfrm flipH="1">
              <a:off x="954101" y="1677362"/>
              <a:ext cx="300259" cy="406668"/>
            </a:xfrm>
            <a:prstGeom prst="parallelogram">
              <a:avLst>
                <a:gd name="adj" fmla="val 6576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ángulo redondeado 6">
            <a:extLst>
              <a:ext uri="{FF2B5EF4-FFF2-40B4-BE49-F238E27FC236}">
                <a16:creationId xmlns:a16="http://schemas.microsoft.com/office/drawing/2014/main" id="{5FF16BE8-E087-3285-B365-DDD492D4DEBF}"/>
              </a:ext>
            </a:extLst>
          </p:cNvPr>
          <p:cNvSpPr/>
          <p:nvPr/>
        </p:nvSpPr>
        <p:spPr>
          <a:xfrm>
            <a:off x="188118" y="6428800"/>
            <a:ext cx="1147499" cy="3551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tx1"/>
                </a:solidFill>
              </a:rPr>
              <a:t>    </a:t>
            </a:r>
            <a:endParaRPr lang="en-US" sz="20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Elipse 7">
            <a:extLst>
              <a:ext uri="{FF2B5EF4-FFF2-40B4-BE49-F238E27FC236}">
                <a16:creationId xmlns:a16="http://schemas.microsoft.com/office/drawing/2014/main" id="{3DD2BFA4-1B75-3720-FC0F-03F5A77FD638}"/>
              </a:ext>
            </a:extLst>
          </p:cNvPr>
          <p:cNvSpPr/>
          <p:nvPr/>
        </p:nvSpPr>
        <p:spPr>
          <a:xfrm>
            <a:off x="1496337" y="6382933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22" name="Elipse 33">
            <a:extLst>
              <a:ext uri="{FF2B5EF4-FFF2-40B4-BE49-F238E27FC236}">
                <a16:creationId xmlns:a16="http://schemas.microsoft.com/office/drawing/2014/main" id="{E835D22C-04CB-9FF0-7316-E30BC096CCB5}"/>
              </a:ext>
            </a:extLst>
          </p:cNvPr>
          <p:cNvSpPr/>
          <p:nvPr/>
        </p:nvSpPr>
        <p:spPr>
          <a:xfrm>
            <a:off x="2065430" y="6375534"/>
            <a:ext cx="408373" cy="408373"/>
          </a:xfrm>
          <a:prstGeom prst="ellipse">
            <a:avLst/>
          </a:prstGeom>
          <a:noFill/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12">
            <a:extLst>
              <a:ext uri="{FF2B5EF4-FFF2-40B4-BE49-F238E27FC236}">
                <a16:creationId xmlns:a16="http://schemas.microsoft.com/office/drawing/2014/main" id="{7243F8E4-392C-9B46-B68D-E015C3C26E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24" y="6436199"/>
            <a:ext cx="257161" cy="257161"/>
          </a:xfrm>
          <a:prstGeom prst="rect">
            <a:avLst/>
          </a:prstGeom>
        </p:spPr>
      </p:pic>
      <p:sp>
        <p:nvSpPr>
          <p:cNvPr id="24" name="CuadroTexto 1">
            <a:extLst>
              <a:ext uri="{FF2B5EF4-FFF2-40B4-BE49-F238E27FC236}">
                <a16:creationId xmlns:a16="http://schemas.microsoft.com/office/drawing/2014/main" id="{5F7FF049-C370-7BA7-2B94-1A72D69C8F88}"/>
              </a:ext>
            </a:extLst>
          </p:cNvPr>
          <p:cNvSpPr txBox="1"/>
          <p:nvPr/>
        </p:nvSpPr>
        <p:spPr>
          <a:xfrm>
            <a:off x="519965" y="6447728"/>
            <a:ext cx="644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Helvetica" panose="020B0604020202020204" pitchFamily="34" charset="0"/>
                <a:cs typeface="Helvetica" panose="020B0604020202020204" pitchFamily="34" charset="0"/>
              </a:rPr>
              <a:t>Play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073B1EB-C964-BC12-E9AD-1BE5FFC07EB0}"/>
              </a:ext>
            </a:extLst>
          </p:cNvPr>
          <p:cNvSpPr>
            <a:spLocks/>
          </p:cNvSpPr>
          <p:nvPr/>
        </p:nvSpPr>
        <p:spPr bwMode="auto">
          <a:xfrm>
            <a:off x="424486" y="6488040"/>
            <a:ext cx="123485" cy="180985"/>
          </a:xfrm>
          <a:custGeom>
            <a:avLst/>
            <a:gdLst>
              <a:gd name="T0" fmla="*/ 0 w 131"/>
              <a:gd name="T1" fmla="*/ 0 h 192"/>
              <a:gd name="T2" fmla="*/ 131 w 131"/>
              <a:gd name="T3" fmla="*/ 96 h 192"/>
              <a:gd name="T4" fmla="*/ 0 w 131"/>
              <a:gd name="T5" fmla="*/ 192 h 192"/>
              <a:gd name="T6" fmla="*/ 0 w 131"/>
              <a:gd name="T7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92">
                <a:moveTo>
                  <a:pt x="0" y="0"/>
                </a:moveTo>
                <a:lnTo>
                  <a:pt x="131" y="96"/>
                </a:lnTo>
                <a:lnTo>
                  <a:pt x="0" y="19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AD752-B77A-91BD-738F-00EF44966F9E}"/>
              </a:ext>
            </a:extLst>
          </p:cNvPr>
          <p:cNvSpPr txBox="1"/>
          <p:nvPr/>
        </p:nvSpPr>
        <p:spPr>
          <a:xfrm>
            <a:off x="1530867" y="240636"/>
            <a:ext cx="8482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a typeface="+mn-lt"/>
                <a:cs typeface="+mn-lt"/>
              </a:rPr>
              <a:t>STICKINESS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41407-759D-91D3-D2B2-91FA8247C44F}"/>
              </a:ext>
            </a:extLst>
          </p:cNvPr>
          <p:cNvSpPr txBox="1"/>
          <p:nvPr/>
        </p:nvSpPr>
        <p:spPr>
          <a:xfrm>
            <a:off x="662548" y="2763259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15B87"/>
              </a:solidFill>
              <a:effectLst/>
              <a:latin typeface="Oswald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F94FB-EF4C-EE49-0E06-992893EBFE25}"/>
              </a:ext>
            </a:extLst>
          </p:cNvPr>
          <p:cNvSpPr txBox="1"/>
          <p:nvPr/>
        </p:nvSpPr>
        <p:spPr>
          <a:xfrm>
            <a:off x="8027175" y="2777780"/>
            <a:ext cx="2814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4" name="Picture 3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54CD75F8-708B-97AE-A927-E57B0D9B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878" y="4809638"/>
            <a:ext cx="4902199" cy="7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8F147-1ABE-206E-5BCE-CA145AC32E39}"/>
              </a:ext>
            </a:extLst>
          </p:cNvPr>
          <p:cNvSpPr txBox="1"/>
          <p:nvPr/>
        </p:nvSpPr>
        <p:spPr>
          <a:xfrm>
            <a:off x="279400" y="1825487"/>
            <a:ext cx="811033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800" b="1">
                <a:solidFill>
                  <a:schemeClr val="bg2"/>
                </a:solidFill>
                <a:latin typeface="Calibri"/>
                <a:cs typeface="Arial"/>
              </a:rPr>
              <a:t>  Original Content​</a:t>
            </a:r>
            <a:endParaRPr lang="en-US">
              <a:solidFill>
                <a:schemeClr val="bg2"/>
              </a:solidFill>
              <a:latin typeface="Calibri"/>
              <a:cs typeface="Calibri" panose="020F0502020204030204"/>
            </a:endParaRPr>
          </a:p>
          <a:p>
            <a:pPr>
              <a:buChar char="•"/>
            </a:pPr>
            <a:r>
              <a:rPr lang="en-US" sz="2800" b="1">
                <a:solidFill>
                  <a:schemeClr val="bg2"/>
                </a:solidFill>
                <a:latin typeface="Calibri"/>
                <a:cs typeface="Arial"/>
              </a:rPr>
              <a:t>  Personalization and Recommendation Algorithm​</a:t>
            </a:r>
          </a:p>
          <a:p>
            <a:pPr>
              <a:buChar char="•"/>
            </a:pPr>
            <a:r>
              <a:rPr lang="en-US" sz="2800" b="1">
                <a:solidFill>
                  <a:schemeClr val="bg2"/>
                </a:solidFill>
                <a:latin typeface="Calibri"/>
                <a:cs typeface="Arial"/>
              </a:rPr>
              <a:t>  Continuous Content Updates​</a:t>
            </a:r>
          </a:p>
          <a:p>
            <a:pPr>
              <a:buChar char="•"/>
            </a:pPr>
            <a:r>
              <a:rPr lang="en-US" sz="2800" b="1">
                <a:solidFill>
                  <a:schemeClr val="bg2"/>
                </a:solidFill>
                <a:latin typeface="Calibri"/>
                <a:cs typeface="Arial"/>
              </a:rPr>
              <a:t>  User-Friendly Interface</a:t>
            </a:r>
          </a:p>
          <a:p>
            <a:pPr>
              <a:buChar char="•"/>
            </a:pPr>
            <a:r>
              <a:rPr lang="en-US" sz="2800" b="1">
                <a:solidFill>
                  <a:schemeClr val="bg2"/>
                </a:solidFill>
                <a:latin typeface="Calibri"/>
                <a:cs typeface="Arial"/>
              </a:rPr>
              <a:t>  Accessibility</a:t>
            </a:r>
          </a:p>
          <a:p>
            <a:pPr>
              <a:buFont typeface="Arial"/>
              <a:buChar char="•"/>
            </a:pPr>
            <a:r>
              <a:rPr lang="en-US" sz="2800" b="1">
                <a:solidFill>
                  <a:schemeClr val="bg2"/>
                </a:solidFill>
                <a:ea typeface="+mn-lt"/>
                <a:cs typeface="+mn-lt"/>
              </a:rPr>
              <a:t>  Netflix Games</a:t>
            </a:r>
            <a:endParaRPr lang="en-US" sz="2800" b="1">
              <a:solidFill>
                <a:schemeClr val="bg2"/>
              </a:solidFill>
              <a:cs typeface="Arial"/>
            </a:endParaRPr>
          </a:p>
          <a:p>
            <a:pPr>
              <a:buFont typeface="Arial"/>
              <a:buChar char="•"/>
            </a:pPr>
            <a:endParaRPr lang="en-US">
              <a:solidFill>
                <a:schemeClr val="bg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24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{ADF135D0-072E-CD44-A389-1B68176096B4}tf10001070</Template>
  <TotalTime>0</TotalTime>
  <Words>1126</Words>
  <Application>Microsoft Macintosh PowerPoint</Application>
  <PresentationFormat>Widescreen</PresentationFormat>
  <Paragraphs>258</Paragraphs>
  <Slides>18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等线</vt:lpstr>
      <vt:lpstr>-apple-system</vt:lpstr>
      <vt:lpstr>Arial</vt:lpstr>
      <vt:lpstr>Bebas Neue</vt:lpstr>
      <vt:lpstr>Calibri</vt:lpstr>
      <vt:lpstr>Calibri Light</vt:lpstr>
      <vt:lpstr>Helvetica</vt:lpstr>
      <vt:lpstr>Oswald</vt:lpstr>
      <vt:lpstr>Segoe UI</vt:lpstr>
      <vt:lpstr>Sitka Text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Sonje, Rucha Suresh</dc:creator>
  <cp:lastModifiedBy>Suresh, Kishorekumar</cp:lastModifiedBy>
  <cp:revision>22</cp:revision>
  <dcterms:created xsi:type="dcterms:W3CDTF">2023-09-18T17:40:10Z</dcterms:created>
  <dcterms:modified xsi:type="dcterms:W3CDTF">2024-11-07T15:42:00Z</dcterms:modified>
</cp:coreProperties>
</file>